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73"/>
  </p:notesMasterIdLst>
  <p:handoutMasterIdLst>
    <p:handoutMasterId r:id="rId74"/>
  </p:handoutMasterIdLst>
  <p:sldIdLst>
    <p:sldId id="545" r:id="rId2"/>
    <p:sldId id="707" r:id="rId3"/>
    <p:sldId id="747" r:id="rId4"/>
    <p:sldId id="708" r:id="rId5"/>
    <p:sldId id="700" r:id="rId6"/>
    <p:sldId id="691" r:id="rId7"/>
    <p:sldId id="687" r:id="rId8"/>
    <p:sldId id="690" r:id="rId9"/>
    <p:sldId id="737" r:id="rId10"/>
    <p:sldId id="744" r:id="rId11"/>
    <p:sldId id="588" r:id="rId12"/>
    <p:sldId id="739" r:id="rId13"/>
    <p:sldId id="589" r:id="rId14"/>
    <p:sldId id="604" r:id="rId15"/>
    <p:sldId id="605" r:id="rId16"/>
    <p:sldId id="740" r:id="rId17"/>
    <p:sldId id="603" r:id="rId18"/>
    <p:sldId id="606" r:id="rId19"/>
    <p:sldId id="741" r:id="rId20"/>
    <p:sldId id="724" r:id="rId21"/>
    <p:sldId id="721" r:id="rId22"/>
    <p:sldId id="742" r:id="rId23"/>
    <p:sldId id="736" r:id="rId24"/>
    <p:sldId id="627" r:id="rId25"/>
    <p:sldId id="628" r:id="rId26"/>
    <p:sldId id="629" r:id="rId27"/>
    <p:sldId id="637" r:id="rId28"/>
    <p:sldId id="647" r:id="rId29"/>
    <p:sldId id="640" r:id="rId30"/>
    <p:sldId id="649" r:id="rId31"/>
    <p:sldId id="743" r:id="rId32"/>
    <p:sldId id="732" r:id="rId33"/>
    <p:sldId id="661" r:id="rId34"/>
    <p:sldId id="652" r:id="rId35"/>
    <p:sldId id="688" r:id="rId36"/>
    <p:sldId id="693" r:id="rId37"/>
    <p:sldId id="694" r:id="rId38"/>
    <p:sldId id="695" r:id="rId39"/>
    <p:sldId id="650" r:id="rId40"/>
    <p:sldId id="727" r:id="rId41"/>
    <p:sldId id="623" r:id="rId42"/>
    <p:sldId id="745" r:id="rId43"/>
    <p:sldId id="547" r:id="rId44"/>
    <p:sldId id="552" r:id="rId45"/>
    <p:sldId id="554" r:id="rId46"/>
    <p:sldId id="555" r:id="rId47"/>
    <p:sldId id="556" r:id="rId48"/>
    <p:sldId id="564" r:id="rId49"/>
    <p:sldId id="565" r:id="rId50"/>
    <p:sldId id="566" r:id="rId51"/>
    <p:sldId id="567" r:id="rId52"/>
    <p:sldId id="568" r:id="rId53"/>
    <p:sldId id="570" r:id="rId54"/>
    <p:sldId id="571" r:id="rId55"/>
    <p:sldId id="572" r:id="rId56"/>
    <p:sldId id="575" r:id="rId57"/>
    <p:sldId id="576" r:id="rId58"/>
    <p:sldId id="746" r:id="rId59"/>
    <p:sldId id="733" r:id="rId60"/>
    <p:sldId id="703" r:id="rId61"/>
    <p:sldId id="713" r:id="rId62"/>
    <p:sldId id="712" r:id="rId63"/>
    <p:sldId id="714" r:id="rId64"/>
    <p:sldId id="731" r:id="rId65"/>
    <p:sldId id="716" r:id="rId66"/>
    <p:sldId id="699" r:id="rId67"/>
    <p:sldId id="537" r:id="rId68"/>
    <p:sldId id="729" r:id="rId69"/>
    <p:sldId id="561" r:id="rId70"/>
    <p:sldId id="681" r:id="rId71"/>
    <p:sldId id="682" r:id="rId72"/>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376092"/>
    <a:srgbClr val="124732"/>
    <a:srgbClr val="FEC307"/>
    <a:srgbClr val="67A9CF"/>
    <a:srgbClr val="EF8A62"/>
    <a:srgbClr val="D8B365"/>
    <a:srgbClr val="BFBFBF"/>
    <a:srgbClr val="D0D8E8"/>
    <a:srgbClr val="06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93" autoAdjust="0"/>
    <p:restoredTop sz="91166" autoAdjust="0"/>
  </p:normalViewPr>
  <p:slideViewPr>
    <p:cSldViewPr snapToGrid="0">
      <p:cViewPr>
        <p:scale>
          <a:sx n="80" d="100"/>
          <a:sy n="80" d="100"/>
        </p:scale>
        <p:origin x="1584" y="352"/>
      </p:cViewPr>
      <p:guideLst>
        <p:guide orient="horz" pos="905"/>
        <p:guide orient="horz" pos="400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97" d="100"/>
          <a:sy n="97" d="100"/>
        </p:scale>
        <p:origin x="3288" y="20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3/3/19</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3/3/19</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a:t>
            </a:fld>
            <a:endParaRPr lang="en-US" dirty="0"/>
          </a:p>
        </p:txBody>
      </p:sp>
    </p:spTree>
    <p:extLst>
      <p:ext uri="{BB962C8B-B14F-4D97-AF65-F5344CB8AC3E}">
        <p14:creationId xmlns:p14="http://schemas.microsoft.com/office/powerpoint/2010/main" val="1531968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we care about visualization? The first is because visualization is critical for providing scientific insight and discovery.</a:t>
            </a:r>
          </a:p>
        </p:txBody>
      </p:sp>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dirty="0"/>
          </a:p>
        </p:txBody>
      </p:sp>
    </p:spTree>
    <p:extLst>
      <p:ext uri="{BB962C8B-B14F-4D97-AF65-F5344CB8AC3E}">
        <p14:creationId xmlns:p14="http://schemas.microsoft.com/office/powerpoint/2010/main" val="3307336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Visualization and analysis is a key component of the scientific discovery process. It allows us to transform abstract data into a comprehensible image.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Visualize, analyze, and understand the data sets</a:t>
            </a:r>
          </a:p>
          <a:p>
            <a:endParaRPr lang="en-US" dirty="0"/>
          </a:p>
          <a:p>
            <a:r>
              <a:rPr lang="en-US" dirty="0"/>
              <a:t>Communicate examples – data analysis, images/movies</a:t>
            </a:r>
          </a:p>
          <a:p>
            <a:r>
              <a:rPr lang="en-US" dirty="0"/>
              <a:t>Validate examples – Data analysis, images/movies, comparison</a:t>
            </a:r>
          </a:p>
          <a:p>
            <a:r>
              <a:rPr lang="en-US" dirty="0"/>
              <a:t>Exploration examples – scientific discovery, debugging</a:t>
            </a:r>
          </a:p>
        </p:txBody>
      </p:sp>
      <p:sp>
        <p:nvSpPr>
          <p:cNvPr id="4" name="Slide Number Placeholder 3"/>
          <p:cNvSpPr>
            <a:spLocks noGrp="1"/>
          </p:cNvSpPr>
          <p:nvPr>
            <p:ph type="sldNum" sz="quarter" idx="10"/>
          </p:nvPr>
        </p:nvSpPr>
        <p:spPr/>
        <p:txBody>
          <a:bodyPr/>
          <a:lstStyle/>
          <a:p>
            <a:fld id="{4CFDF800-FE0E-A944-8AC1-D57C07B352FC}" type="slidenum">
              <a:rPr lang="en-US" smtClean="0"/>
              <a:pPr/>
              <a:t>11</a:t>
            </a:fld>
            <a:endParaRPr lang="en-US" dirty="0"/>
          </a:p>
        </p:txBody>
      </p:sp>
    </p:spTree>
    <p:extLst>
      <p:ext uri="{BB962C8B-B14F-4D97-AF65-F5344CB8AC3E}">
        <p14:creationId xmlns:p14="http://schemas.microsoft.com/office/powerpoint/2010/main" val="323566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we care about visualization? The first is because visualization is critical for providing scientific insight and discovery.</a:t>
            </a:r>
          </a:p>
        </p:txBody>
      </p:sp>
      <p:sp>
        <p:nvSpPr>
          <p:cNvPr id="4" name="Slide Number Placeholder 3"/>
          <p:cNvSpPr>
            <a:spLocks noGrp="1"/>
          </p:cNvSpPr>
          <p:nvPr>
            <p:ph type="sldNum" sz="quarter" idx="5"/>
          </p:nvPr>
        </p:nvSpPr>
        <p:spPr/>
        <p:txBody>
          <a:bodyPr/>
          <a:lstStyle/>
          <a:p>
            <a:fld id="{4CFDF800-FE0E-A944-8AC1-D57C07B352FC}" type="slidenum">
              <a:rPr lang="en-US" smtClean="0"/>
              <a:pPr/>
              <a:t>12</a:t>
            </a:fld>
            <a:endParaRPr lang="en-US" dirty="0"/>
          </a:p>
        </p:txBody>
      </p:sp>
    </p:spTree>
    <p:extLst>
      <p:ext uri="{BB962C8B-B14F-4D97-AF65-F5344CB8AC3E}">
        <p14:creationId xmlns:p14="http://schemas.microsoft.com/office/powerpoint/2010/main" val="131764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 workflow is traditionally a post hoc process.</a:t>
            </a:r>
          </a:p>
        </p:txBody>
      </p:sp>
      <p:sp>
        <p:nvSpPr>
          <p:cNvPr id="4" name="Slide Number Placeholder 3"/>
          <p:cNvSpPr>
            <a:spLocks noGrp="1"/>
          </p:cNvSpPr>
          <p:nvPr>
            <p:ph type="sldNum" sz="quarter" idx="5"/>
          </p:nvPr>
        </p:nvSpPr>
        <p:spPr/>
        <p:txBody>
          <a:bodyPr/>
          <a:lstStyle/>
          <a:p>
            <a:fld id="{4CFDF800-FE0E-A944-8AC1-D57C07B352FC}" type="slidenum">
              <a:rPr lang="en-US" smtClean="0"/>
              <a:pPr/>
              <a:t>13</a:t>
            </a:fld>
            <a:endParaRPr lang="en-US" dirty="0"/>
          </a:p>
        </p:txBody>
      </p:sp>
    </p:spTree>
    <p:extLst>
      <p:ext uri="{BB962C8B-B14F-4D97-AF65-F5344CB8AC3E}">
        <p14:creationId xmlns:p14="http://schemas.microsoft.com/office/powerpoint/2010/main" val="408224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challenges at </a:t>
            </a:r>
            <a:r>
              <a:rPr lang="en-US" dirty="0" err="1"/>
              <a:t>exascale</a:t>
            </a:r>
            <a:r>
              <a:rPr lang="en-US" dirty="0"/>
              <a:t> is that the rate at which our simulations are able to generate data is greatly outpacing the rate at which we can save it</a:t>
            </a:r>
            <a:r>
              <a:rPr lang="en-US"/>
              <a:t>. </a:t>
            </a:r>
            <a:endParaRPr lang="en-US" dirty="0"/>
          </a:p>
          <a:p>
            <a:r>
              <a:rPr lang="en-US" dirty="0"/>
              <a:t> </a:t>
            </a:r>
          </a:p>
          <a:p>
            <a:r>
              <a:rPr lang="en-US" dirty="0"/>
              <a:t>River analogy: May change course in between time steps.</a:t>
            </a:r>
          </a:p>
          <a:p>
            <a:endParaRPr lang="en-US" dirty="0"/>
          </a:p>
          <a:p>
            <a:r>
              <a:rPr lang="en-US" dirty="0"/>
              <a:t>https://</a:t>
            </a:r>
            <a:r>
              <a:rPr lang="en-US" dirty="0" err="1"/>
              <a:t>pdfs.semanticscholar.org</a:t>
            </a:r>
            <a:r>
              <a:rPr lang="en-US" dirty="0"/>
              <a:t>/presentation/a593/67e0eb7671093130e35e3b82461db1d1f2ec.pdf</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While I/O bandwidth is increasing, the rate at which simulations generate data is increasing at a faster rate</a:t>
            </a:r>
          </a:p>
          <a:p>
            <a:endParaRPr lang="en-US"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14</a:t>
            </a:fld>
            <a:endParaRPr lang="en-US" dirty="0"/>
          </a:p>
        </p:txBody>
      </p:sp>
    </p:spTree>
    <p:extLst>
      <p:ext uri="{BB962C8B-B14F-4D97-AF65-F5344CB8AC3E}">
        <p14:creationId xmlns:p14="http://schemas.microsoft.com/office/powerpoint/2010/main" val="4173366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visualization community is transition to in situ to bypass the I/O gap.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Information must be extracted in real-time</a:t>
            </a:r>
          </a:p>
        </p:txBody>
      </p:sp>
      <p:sp>
        <p:nvSpPr>
          <p:cNvPr id="4" name="Slide Number Placeholder 3"/>
          <p:cNvSpPr>
            <a:spLocks noGrp="1"/>
          </p:cNvSpPr>
          <p:nvPr>
            <p:ph type="sldNum" sz="quarter" idx="5"/>
          </p:nvPr>
        </p:nvSpPr>
        <p:spPr/>
        <p:txBody>
          <a:bodyPr/>
          <a:lstStyle/>
          <a:p>
            <a:fld id="{4CFDF800-FE0E-A944-8AC1-D57C07B352FC}" type="slidenum">
              <a:rPr lang="en-US" smtClean="0"/>
              <a:pPr/>
              <a:t>15</a:t>
            </a:fld>
            <a:endParaRPr lang="en-US" dirty="0"/>
          </a:p>
        </p:txBody>
      </p:sp>
    </p:spTree>
    <p:extLst>
      <p:ext uri="{BB962C8B-B14F-4D97-AF65-F5344CB8AC3E}">
        <p14:creationId xmlns:p14="http://schemas.microsoft.com/office/powerpoint/2010/main" val="3122268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we care about visualization? The first is because visualization is critical for providing scientific insight and discovery.</a:t>
            </a:r>
          </a:p>
        </p:txBody>
      </p:sp>
      <p:sp>
        <p:nvSpPr>
          <p:cNvPr id="4" name="Slide Number Placeholder 3"/>
          <p:cNvSpPr>
            <a:spLocks noGrp="1"/>
          </p:cNvSpPr>
          <p:nvPr>
            <p:ph type="sldNum" sz="quarter" idx="5"/>
          </p:nvPr>
        </p:nvSpPr>
        <p:spPr/>
        <p:txBody>
          <a:bodyPr/>
          <a:lstStyle/>
          <a:p>
            <a:fld id="{4CFDF800-FE0E-A944-8AC1-D57C07B352FC}" type="slidenum">
              <a:rPr lang="en-US" smtClean="0"/>
              <a:pPr/>
              <a:t>16</a:t>
            </a:fld>
            <a:endParaRPr lang="en-US" dirty="0"/>
          </a:p>
        </p:txBody>
      </p:sp>
    </p:spTree>
    <p:extLst>
      <p:ext uri="{BB962C8B-B14F-4D97-AF65-F5344CB8AC3E}">
        <p14:creationId xmlns:p14="http://schemas.microsoft.com/office/powerpoint/2010/main" val="248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many different visualization operations to choose from depending on what you are interested in. </a:t>
            </a:r>
          </a:p>
          <a:p>
            <a:endParaRPr lang="en-US" dirty="0"/>
          </a:p>
          <a:p>
            <a:r>
              <a:rPr lang="en-US" dirty="0"/>
              <a:t>Simulation workloads typically have 1 key loop. If you focus optimization efforts on this loop, then simulation gets better performance.</a:t>
            </a:r>
          </a:p>
          <a:p>
            <a:r>
              <a:rPr lang="en-US" dirty="0"/>
              <a:t>There are many operations in visualization, which are highly varied (between each op)</a:t>
            </a:r>
          </a:p>
        </p:txBody>
      </p:sp>
      <p:sp>
        <p:nvSpPr>
          <p:cNvPr id="4" name="Slide Number Placeholder 3"/>
          <p:cNvSpPr>
            <a:spLocks noGrp="1"/>
          </p:cNvSpPr>
          <p:nvPr>
            <p:ph type="sldNum" sz="quarter" idx="10"/>
          </p:nvPr>
        </p:nvSpPr>
        <p:spPr/>
        <p:txBody>
          <a:bodyPr/>
          <a:lstStyle/>
          <a:p>
            <a:fld id="{4CFDF800-FE0E-A944-8AC1-D57C07B352FC}" type="slidenum">
              <a:rPr lang="en-US" smtClean="0"/>
              <a:pPr/>
              <a:t>17</a:t>
            </a:fld>
            <a:endParaRPr lang="en-US" dirty="0"/>
          </a:p>
        </p:txBody>
      </p:sp>
    </p:spTree>
    <p:extLst>
      <p:ext uri="{BB962C8B-B14F-4D97-AF65-F5344CB8AC3E}">
        <p14:creationId xmlns:p14="http://schemas.microsoft.com/office/powerpoint/2010/main" val="3608345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Here is one example showing how load imbalance can manifest itself in an in situ workflow. The simulation used here is Ares, a radiation hydrodynamics proxy application. For this particular simulation, the scientists were interested in the mixing layer of the heavy and light fluid.</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Addressing load imbalances is a fundamentally challenging problem. Typically, we physically transfer the data across compute units. This problem becomes more challenging on power limited systems. This method enables us to address the imbalance in a power-limited system.</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Create an </a:t>
            </a:r>
            <a:r>
              <a:rPr lang="en-US" sz="1200" b="0" i="0" kern="1200" dirty="0" err="1">
                <a:solidFill>
                  <a:schemeClr val="tx1"/>
                </a:solidFill>
                <a:effectLst/>
                <a:latin typeface="Arial"/>
                <a:ea typeface="+mn-ea"/>
                <a:cs typeface="+mn-cs"/>
              </a:rPr>
              <a:t>isovolume</a:t>
            </a:r>
            <a:r>
              <a:rPr lang="en-US" sz="1200" b="0" i="0" kern="1200" dirty="0">
                <a:solidFill>
                  <a:schemeClr val="tx1"/>
                </a:solidFill>
                <a:effectLst/>
                <a:latin typeface="Arial"/>
                <a:ea typeface="+mn-ea"/>
                <a:cs typeface="+mn-cs"/>
              </a:rPr>
              <a:t> to see isolate cells near the mixing layer. iterates over every cell in a mesh and determines which parts of the cell, if any, contain a value that falls within a specified data range.</a:t>
            </a:r>
            <a:endParaRPr lang="en-US" dirty="0"/>
          </a:p>
          <a:p>
            <a:r>
              <a:rPr lang="en-US" dirty="0"/>
              <a:t>Not addressing load </a:t>
            </a:r>
            <a:r>
              <a:rPr lang="en-US" dirty="0" err="1"/>
              <a:t>imbalancing</a:t>
            </a:r>
            <a:r>
              <a:rPr lang="en-US" dirty="0"/>
              <a:t> directly in this work, but understanding where the load imbalance is to redirect power</a:t>
            </a:r>
          </a:p>
          <a:p>
            <a:r>
              <a:rPr lang="en-US" dirty="0"/>
              <a:t>Radiation hydrodynamics code</a:t>
            </a:r>
          </a:p>
          <a:p>
            <a:r>
              <a:rPr lang="en-US" dirty="0"/>
              <a:t>RT=Raleigh </a:t>
            </a:r>
            <a:r>
              <a:rPr lang="en-US" dirty="0" err="1"/>
              <a:t>taylor</a:t>
            </a:r>
            <a:endParaRPr lang="en-US"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18</a:t>
            </a:fld>
            <a:endParaRPr lang="en-US" dirty="0"/>
          </a:p>
        </p:txBody>
      </p:sp>
    </p:spTree>
    <p:extLst>
      <p:ext uri="{BB962C8B-B14F-4D97-AF65-F5344CB8AC3E}">
        <p14:creationId xmlns:p14="http://schemas.microsoft.com/office/powerpoint/2010/main" val="74597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I want to present the overarching thesis question, which is ”Can scientific visualization workloads be optimized on power-limited systems?”</a:t>
            </a:r>
          </a:p>
        </p:txBody>
      </p:sp>
      <p:sp>
        <p:nvSpPr>
          <p:cNvPr id="4" name="Slide Number Placeholder 3"/>
          <p:cNvSpPr>
            <a:spLocks noGrp="1"/>
          </p:cNvSpPr>
          <p:nvPr>
            <p:ph type="sldNum" sz="quarter" idx="5"/>
          </p:nvPr>
        </p:nvSpPr>
        <p:spPr/>
        <p:txBody>
          <a:bodyPr/>
          <a:lstStyle/>
          <a:p>
            <a:fld id="{4CFDF800-FE0E-A944-8AC1-D57C07B352FC}" type="slidenum">
              <a:rPr lang="en-US" smtClean="0"/>
              <a:pPr/>
              <a:t>19</a:t>
            </a:fld>
            <a:endParaRPr lang="en-US" dirty="0"/>
          </a:p>
        </p:txBody>
      </p:sp>
    </p:spTree>
    <p:extLst>
      <p:ext uri="{BB962C8B-B14F-4D97-AF65-F5344CB8AC3E}">
        <p14:creationId xmlns:p14="http://schemas.microsoft.com/office/powerpoint/2010/main" val="59902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841968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for this talk. I will first start with a background of the two topics at the intersection of this thesis.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20</a:t>
            </a:fld>
            <a:endParaRPr lang="en-US" dirty="0"/>
          </a:p>
        </p:txBody>
      </p:sp>
    </p:spTree>
    <p:extLst>
      <p:ext uri="{BB962C8B-B14F-4D97-AF65-F5344CB8AC3E}">
        <p14:creationId xmlns:p14="http://schemas.microsoft.com/office/powerpoint/2010/main" val="1489665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power is becoming a limited resource looking forward, the goal is to save energy/power. Two ways of doing this is to reduce the CPU clock frequency or enforce a hard power limit on the processor. These ideas are well suited for visualization since they are data intensive.</a:t>
            </a:r>
          </a:p>
        </p:txBody>
      </p:sp>
      <p:sp>
        <p:nvSpPr>
          <p:cNvPr id="4" name="Slide Number Placeholder 3"/>
          <p:cNvSpPr>
            <a:spLocks noGrp="1"/>
          </p:cNvSpPr>
          <p:nvPr>
            <p:ph type="sldNum" sz="quarter" idx="5"/>
          </p:nvPr>
        </p:nvSpPr>
        <p:spPr/>
        <p:txBody>
          <a:bodyPr/>
          <a:lstStyle/>
          <a:p>
            <a:fld id="{4CFDF800-FE0E-A944-8AC1-D57C07B352FC}" type="slidenum">
              <a:rPr lang="en-US" smtClean="0"/>
              <a:pPr/>
              <a:t>21</a:t>
            </a:fld>
            <a:endParaRPr lang="en-US" dirty="0"/>
          </a:p>
        </p:txBody>
      </p:sp>
    </p:spTree>
    <p:extLst>
      <p:ext uri="{BB962C8B-B14F-4D97-AF65-F5344CB8AC3E}">
        <p14:creationId xmlns:p14="http://schemas.microsoft.com/office/powerpoint/2010/main" val="141593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power is becoming a limited resource looking forward, the goal is to save energy/power. Two ways of doing this is to reduce the CPU clock frequency or enforce a hard power limit on the processor. These ideas are well suited for visualization since they are data intensive.</a:t>
            </a:r>
          </a:p>
        </p:txBody>
      </p:sp>
      <p:sp>
        <p:nvSpPr>
          <p:cNvPr id="4" name="Slide Number Placeholder 3"/>
          <p:cNvSpPr>
            <a:spLocks noGrp="1"/>
          </p:cNvSpPr>
          <p:nvPr>
            <p:ph type="sldNum" sz="quarter" idx="5"/>
          </p:nvPr>
        </p:nvSpPr>
        <p:spPr/>
        <p:txBody>
          <a:bodyPr/>
          <a:lstStyle/>
          <a:p>
            <a:fld id="{4CFDF800-FE0E-A944-8AC1-D57C07B352FC}" type="slidenum">
              <a:rPr lang="en-US" smtClean="0"/>
              <a:pPr/>
              <a:t>22</a:t>
            </a:fld>
            <a:endParaRPr lang="en-US" dirty="0"/>
          </a:p>
        </p:txBody>
      </p:sp>
    </p:spTree>
    <p:extLst>
      <p:ext uri="{BB962C8B-B14F-4D97-AF65-F5344CB8AC3E}">
        <p14:creationId xmlns:p14="http://schemas.microsoft.com/office/powerpoint/2010/main" val="2758075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too much further, I wanted to take a moment to define two key terms.</a:t>
            </a:r>
          </a:p>
          <a:p>
            <a:endParaRPr lang="en-US" dirty="0"/>
          </a:p>
          <a:p>
            <a:r>
              <a:rPr lang="en-US" dirty="0"/>
              <a:t>Blue box across both columns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23</a:t>
            </a:fld>
            <a:endParaRPr lang="en-US" dirty="0"/>
          </a:p>
        </p:txBody>
      </p:sp>
    </p:spTree>
    <p:extLst>
      <p:ext uri="{BB962C8B-B14F-4D97-AF65-F5344CB8AC3E}">
        <p14:creationId xmlns:p14="http://schemas.microsoft.com/office/powerpoint/2010/main" val="2546323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 of reducing the CPU clock frequency or applying a power limit is that the time-to-solution increases, but it uses less power. </a:t>
            </a:r>
          </a:p>
        </p:txBody>
      </p:sp>
      <p:sp>
        <p:nvSpPr>
          <p:cNvPr id="4" name="Slide Number Placeholder 3"/>
          <p:cNvSpPr>
            <a:spLocks noGrp="1"/>
          </p:cNvSpPr>
          <p:nvPr>
            <p:ph type="sldNum" sz="quarter" idx="5"/>
          </p:nvPr>
        </p:nvSpPr>
        <p:spPr/>
        <p:txBody>
          <a:bodyPr/>
          <a:lstStyle/>
          <a:p>
            <a:fld id="{4CFDF800-FE0E-A944-8AC1-D57C07B352FC}" type="slidenum">
              <a:rPr lang="en-US" smtClean="0"/>
              <a:pPr/>
              <a:t>24</a:t>
            </a:fld>
            <a:endParaRPr lang="en-US" dirty="0"/>
          </a:p>
        </p:txBody>
      </p:sp>
    </p:spTree>
    <p:extLst>
      <p:ext uri="{BB962C8B-B14F-4D97-AF65-F5344CB8AC3E}">
        <p14:creationId xmlns:p14="http://schemas.microsoft.com/office/powerpoint/2010/main" val="3556623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our strategy of slowing down the CPU clock frequency on data intensive workloads, like vis, then the ideal outcome is the following: we reduce the CPU clock frequency, we achieve savings in energy/power, and we do not impact the runtime. This does not happen in practice.</a:t>
            </a:r>
          </a:p>
        </p:txBody>
      </p:sp>
      <p:sp>
        <p:nvSpPr>
          <p:cNvPr id="4" name="Slide Number Placeholder 3"/>
          <p:cNvSpPr>
            <a:spLocks noGrp="1"/>
          </p:cNvSpPr>
          <p:nvPr>
            <p:ph type="sldNum" sz="quarter" idx="5"/>
          </p:nvPr>
        </p:nvSpPr>
        <p:spPr/>
        <p:txBody>
          <a:bodyPr/>
          <a:lstStyle/>
          <a:p>
            <a:fld id="{4CFDF800-FE0E-A944-8AC1-D57C07B352FC}" type="slidenum">
              <a:rPr lang="en-US" smtClean="0"/>
              <a:pPr/>
              <a:t>25</a:t>
            </a:fld>
            <a:endParaRPr lang="en-US" dirty="0"/>
          </a:p>
        </p:txBody>
      </p:sp>
    </p:spTree>
    <p:extLst>
      <p:ext uri="{BB962C8B-B14F-4D97-AF65-F5344CB8AC3E}">
        <p14:creationId xmlns:p14="http://schemas.microsoft.com/office/powerpoint/2010/main" val="2713763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research questions.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26</a:t>
            </a:fld>
            <a:endParaRPr lang="en-US" dirty="0"/>
          </a:p>
        </p:txBody>
      </p:sp>
    </p:spTree>
    <p:extLst>
      <p:ext uri="{BB962C8B-B14F-4D97-AF65-F5344CB8AC3E}">
        <p14:creationId xmlns:p14="http://schemas.microsoft.com/office/powerpoint/2010/main" val="233952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 walk through columns incrementally</a:t>
            </a:r>
          </a:p>
          <a:p>
            <a:pPr algn="l"/>
            <a:r>
              <a:rPr lang="en-US" dirty="0"/>
              <a:t>FRAT = </a:t>
            </a:r>
            <a:r>
              <a:rPr lang="en-US" dirty="0" err="1"/>
              <a:t>F_default</a:t>
            </a:r>
            <a:r>
              <a:rPr lang="en-US" dirty="0"/>
              <a:t> / </a:t>
            </a:r>
            <a:r>
              <a:rPr lang="en-US" dirty="0" err="1"/>
              <a:t>F_reduced</a:t>
            </a:r>
            <a:endParaRPr lang="en-US" dirty="0"/>
          </a:p>
          <a:p>
            <a:pPr algn="l"/>
            <a:r>
              <a:rPr lang="en-US" dirty="0"/>
              <a:t>TRAT = </a:t>
            </a:r>
            <a:r>
              <a:rPr lang="en-US" dirty="0" err="1"/>
              <a:t>T_reduced</a:t>
            </a:r>
            <a:r>
              <a:rPr lang="en-US" dirty="0"/>
              <a:t> / </a:t>
            </a:r>
            <a:r>
              <a:rPr lang="en-US" dirty="0" err="1"/>
              <a:t>T_default</a:t>
            </a:r>
            <a:endParaRPr lang="en-US" dirty="0"/>
          </a:p>
          <a:p>
            <a:pPr algn="l"/>
            <a:r>
              <a:rPr lang="en-US" dirty="0"/>
              <a:t>ESAVE = </a:t>
            </a:r>
            <a:r>
              <a:rPr lang="en-US" dirty="0" err="1"/>
              <a:t>E_default</a:t>
            </a:r>
            <a:r>
              <a:rPr lang="en-US" dirty="0"/>
              <a:t> / </a:t>
            </a:r>
            <a:r>
              <a:rPr lang="en-US" dirty="0" err="1"/>
              <a:t>E_reduced</a:t>
            </a:r>
            <a:endParaRPr lang="en-US" dirty="0"/>
          </a:p>
          <a:p>
            <a:pPr algn="l"/>
            <a:r>
              <a:rPr lang="en-US" dirty="0"/>
              <a:t>PRAT = </a:t>
            </a:r>
            <a:r>
              <a:rPr lang="en-US" dirty="0" err="1"/>
              <a:t>P_default</a:t>
            </a:r>
            <a:r>
              <a:rPr lang="en-US" dirty="0"/>
              <a:t> / </a:t>
            </a:r>
            <a:r>
              <a:rPr lang="en-US" dirty="0" err="1"/>
              <a:t>P_reduced</a:t>
            </a: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27</a:t>
            </a:fld>
            <a:endParaRPr lang="en-US" dirty="0"/>
          </a:p>
        </p:txBody>
      </p:sp>
    </p:spTree>
    <p:extLst>
      <p:ext uri="{BB962C8B-B14F-4D97-AF65-F5344CB8AC3E}">
        <p14:creationId xmlns:p14="http://schemas.microsoft.com/office/powerpoint/2010/main" val="2096646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VTK is an open Source library for visualization and graphics, basis for many end-user visualization tools (</a:t>
            </a:r>
            <a:r>
              <a:rPr lang="en-US" dirty="0" err="1"/>
              <a:t>VisIt</a:t>
            </a:r>
            <a:r>
              <a:rPr lang="en-US" dirty="0"/>
              <a:t>, </a:t>
            </a:r>
            <a:r>
              <a:rPr lang="en-US" dirty="0" err="1"/>
              <a:t>ParaView</a:t>
            </a:r>
            <a:r>
              <a:rPr lang="en-US" dirty="0"/>
              <a:t>)</a:t>
            </a:r>
          </a:p>
          <a:p>
            <a:r>
              <a:rPr lang="en-US" dirty="0"/>
              <a:t>Algorithm performs </a:t>
            </a:r>
            <a:r>
              <a:rPr lang="en-US" dirty="0" err="1"/>
              <a:t>isosurfacing</a:t>
            </a:r>
            <a:r>
              <a:rPr lang="en-US" dirty="0"/>
              <a:t> in a general way (many cell types, higher order elements, etc.).</a:t>
            </a:r>
          </a:p>
          <a:p>
            <a:r>
              <a:rPr lang="en-US" dirty="0"/>
              <a:t>Designed for extensibility, but comes with performance tradeoffs</a:t>
            </a:r>
          </a:p>
          <a:p>
            <a:r>
              <a:rPr lang="en-US" dirty="0"/>
              <a:t>SLOW – flip back and forth VTK is 16X longer, slowdown is proportional to clock frequency</a:t>
            </a:r>
          </a:p>
        </p:txBody>
      </p:sp>
      <p:sp>
        <p:nvSpPr>
          <p:cNvPr id="4" name="Slide Number Placeholder 3"/>
          <p:cNvSpPr>
            <a:spLocks noGrp="1"/>
          </p:cNvSpPr>
          <p:nvPr>
            <p:ph type="sldNum" sz="quarter" idx="5"/>
          </p:nvPr>
        </p:nvSpPr>
        <p:spPr/>
        <p:txBody>
          <a:bodyPr/>
          <a:lstStyle/>
          <a:p>
            <a:fld id="{4CFDF800-FE0E-A944-8AC1-D57C07B352FC}" type="slidenum">
              <a:rPr lang="en-US" smtClean="0"/>
              <a:pPr/>
              <a:t>28</a:t>
            </a:fld>
            <a:endParaRPr lang="en-US" dirty="0"/>
          </a:p>
        </p:txBody>
      </p:sp>
    </p:spTree>
    <p:extLst>
      <p:ext uri="{BB962C8B-B14F-4D97-AF65-F5344CB8AC3E}">
        <p14:creationId xmlns:p14="http://schemas.microsoft.com/office/powerpoint/2010/main" val="145685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SLOW – explain axes, what is the size of the dots? Increase the data size complexity by increasing the number of cells and randomized the point indices such that accesses are irregular and locality is not maintained (worst case).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Goal</a:t>
            </a:r>
            <a:r>
              <a:rPr lang="en-US" dirty="0"/>
              <a:t>: Investigate how data intensity and size affects our propositions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Smallest data set has largest slowdown and minimal energy savings.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All propositions improve as we increase data-intensity.</a:t>
            </a:r>
          </a:p>
          <a:p>
            <a:endParaRPr lang="en-US"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29</a:t>
            </a:fld>
            <a:endParaRPr lang="en-US" dirty="0"/>
          </a:p>
        </p:txBody>
      </p:sp>
    </p:spTree>
    <p:extLst>
      <p:ext uri="{BB962C8B-B14F-4D97-AF65-F5344CB8AC3E}">
        <p14:creationId xmlns:p14="http://schemas.microsoft.com/office/powerpoint/2010/main" val="358492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2430332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Reduction in clock frequency, results in a slowdown by this same factor (CPU bound), use more energy, so power goes down. </a:t>
            </a:r>
          </a:p>
          <a:p>
            <a:r>
              <a:rPr lang="en-US" dirty="0"/>
              <a:t>Nehalem – separate, Sandy Bridge – same, Ivy Bridge – same, Haswell – separate (s</a:t>
            </a:r>
            <a:r>
              <a:rPr lang="en-US" sz="1200" b="0" i="0" kern="1200" dirty="0">
                <a:solidFill>
                  <a:schemeClr val="tx1"/>
                </a:solidFill>
                <a:effectLst/>
                <a:latin typeface="Arial"/>
                <a:ea typeface="+mn-ea"/>
                <a:cs typeface="+mn-cs"/>
              </a:rPr>
              <a:t>witching between designs is simply a product of the team learning more about the architecture and understanding the best balance)</a:t>
            </a:r>
          </a:p>
          <a:p>
            <a:endParaRPr lang="en-US" sz="1200" b="0" i="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www.anandtech.com</a:t>
            </a:r>
            <a:r>
              <a:rPr lang="en-US" dirty="0"/>
              <a:t>/show/6355/</a:t>
            </a:r>
            <a:r>
              <a:rPr lang="en-US" dirty="0" err="1"/>
              <a:t>intels</a:t>
            </a:r>
            <a:r>
              <a:rPr lang="en-US" dirty="0"/>
              <a:t>-</a:t>
            </a:r>
            <a:r>
              <a:rPr lang="en-US" dirty="0" err="1"/>
              <a:t>haswell</a:t>
            </a:r>
            <a:r>
              <a:rPr lang="en-US" dirty="0"/>
              <a:t>-architecture/10</a:t>
            </a:r>
          </a:p>
          <a:p>
            <a:endParaRPr lang="en-US"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30</a:t>
            </a:fld>
            <a:endParaRPr lang="en-US" dirty="0"/>
          </a:p>
        </p:txBody>
      </p:sp>
    </p:spTree>
    <p:extLst>
      <p:ext uri="{BB962C8B-B14F-4D97-AF65-F5344CB8AC3E}">
        <p14:creationId xmlns:p14="http://schemas.microsoft.com/office/powerpoint/2010/main" val="2890542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power is becoming a limited resource looking forward, the goal is to save energy/power. Two ways of doing this is to reduce the CPU clock frequency or enforce a hard power cap on the processor. These ideas are well suited for visualization since they are data intensive.</a:t>
            </a:r>
          </a:p>
        </p:txBody>
      </p:sp>
      <p:sp>
        <p:nvSpPr>
          <p:cNvPr id="4" name="Slide Number Placeholder 3"/>
          <p:cNvSpPr>
            <a:spLocks noGrp="1"/>
          </p:cNvSpPr>
          <p:nvPr>
            <p:ph type="sldNum" sz="quarter" idx="5"/>
          </p:nvPr>
        </p:nvSpPr>
        <p:spPr/>
        <p:txBody>
          <a:bodyPr/>
          <a:lstStyle/>
          <a:p>
            <a:fld id="{4CFDF800-FE0E-A944-8AC1-D57C07B352FC}" type="slidenum">
              <a:rPr lang="en-US" smtClean="0"/>
              <a:pPr/>
              <a:t>32</a:t>
            </a:fld>
            <a:endParaRPr lang="en-US" dirty="0"/>
          </a:p>
        </p:txBody>
      </p:sp>
    </p:spTree>
    <p:extLst>
      <p:ext uri="{BB962C8B-B14F-4D97-AF65-F5344CB8AC3E}">
        <p14:creationId xmlns:p14="http://schemas.microsoft.com/office/powerpoint/2010/main" val="2624693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Provides a portable performance solution similar to RAJA but specific to vis</a:t>
            </a:r>
          </a:p>
          <a:p>
            <a:r>
              <a:rPr lang="en-US" dirty="0" err="1"/>
              <a:t>KMoreland</a:t>
            </a:r>
            <a:r>
              <a:rPr lang="en-US" dirty="0"/>
              <a:t>: However, this is not true for all visualization algorithms, many of which generate data conditionally based on the input values. With only a few exceptions, current parallel visualization functions completely ignore this load imbalance, which is considered tolerable when amortized over larger partitions.</a:t>
            </a:r>
          </a:p>
        </p:txBody>
      </p:sp>
      <p:sp>
        <p:nvSpPr>
          <p:cNvPr id="4" name="Slide Number Placeholder 3"/>
          <p:cNvSpPr>
            <a:spLocks noGrp="1"/>
          </p:cNvSpPr>
          <p:nvPr>
            <p:ph type="sldNum" sz="quarter" idx="10"/>
          </p:nvPr>
        </p:nvSpPr>
        <p:spPr/>
        <p:txBody>
          <a:bodyPr/>
          <a:lstStyle/>
          <a:p>
            <a:fld id="{4CFDF800-FE0E-A944-8AC1-D57C07B352FC}" type="slidenum">
              <a:rPr lang="en-US" smtClean="0"/>
              <a:pPr/>
              <a:t>33</a:t>
            </a:fld>
            <a:endParaRPr lang="en-US" dirty="0"/>
          </a:p>
        </p:txBody>
      </p:sp>
    </p:spTree>
    <p:extLst>
      <p:ext uri="{BB962C8B-B14F-4D97-AF65-F5344CB8AC3E}">
        <p14:creationId xmlns:p14="http://schemas.microsoft.com/office/powerpoint/2010/main" val="408018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power opportunity? These are algorithms that can achieve significant power savings without slowing down.</a:t>
            </a:r>
          </a:p>
          <a:p>
            <a:endParaRPr lang="en-US" dirty="0"/>
          </a:p>
          <a:p>
            <a:r>
              <a:rPr lang="en-US" dirty="0"/>
              <a:t>Ray tracing algorithm = find external faces, build acceleration structure, and trace rays</a:t>
            </a:r>
          </a:p>
        </p:txBody>
      </p:sp>
      <p:sp>
        <p:nvSpPr>
          <p:cNvPr id="4" name="Slide Number Placeholder 3"/>
          <p:cNvSpPr>
            <a:spLocks noGrp="1"/>
          </p:cNvSpPr>
          <p:nvPr>
            <p:ph type="sldNum" sz="quarter" idx="5"/>
          </p:nvPr>
        </p:nvSpPr>
        <p:spPr/>
        <p:txBody>
          <a:bodyPr/>
          <a:lstStyle/>
          <a:p>
            <a:fld id="{4CFDF800-FE0E-A944-8AC1-D57C07B352FC}" type="slidenum">
              <a:rPr lang="en-US" smtClean="0"/>
              <a:pPr/>
              <a:t>35</a:t>
            </a:fld>
            <a:endParaRPr lang="en-US" dirty="0"/>
          </a:p>
        </p:txBody>
      </p:sp>
    </p:spTree>
    <p:extLst>
      <p:ext uri="{BB962C8B-B14F-4D97-AF65-F5344CB8AC3E}">
        <p14:creationId xmlns:p14="http://schemas.microsoft.com/office/powerpoint/2010/main" val="2186479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38</a:t>
            </a:fld>
            <a:endParaRPr lang="en-US" dirty="0"/>
          </a:p>
        </p:txBody>
      </p:sp>
    </p:spTree>
    <p:extLst>
      <p:ext uri="{BB962C8B-B14F-4D97-AF65-F5344CB8AC3E}">
        <p14:creationId xmlns:p14="http://schemas.microsoft.com/office/powerpoint/2010/main" val="124345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VTK </a:t>
            </a:r>
            <a:r>
              <a:rPr lang="en-US" dirty="0" err="1"/>
              <a:t>impelentation</a:t>
            </a:r>
            <a:r>
              <a:rPr lang="en-US" dirty="0"/>
              <a:t> of </a:t>
            </a:r>
            <a:r>
              <a:rPr lang="en-US" dirty="0" err="1"/>
              <a:t>isosurfacing</a:t>
            </a:r>
            <a:r>
              <a:rPr lang="en-US" dirty="0"/>
              <a:t>, which performs </a:t>
            </a:r>
            <a:r>
              <a:rPr lang="en-US" dirty="0" err="1"/>
              <a:t>isosurfacing</a:t>
            </a:r>
            <a:r>
              <a:rPr lang="en-US" dirty="0"/>
              <a:t> in a general way – works on many cell types, higher order elements</a:t>
            </a:r>
          </a:p>
          <a:p>
            <a:r>
              <a:rPr lang="en-US" dirty="0"/>
              <a:t>Designed for extensibility, but comes with performance tradeoffs</a:t>
            </a:r>
          </a:p>
        </p:txBody>
      </p:sp>
      <p:sp>
        <p:nvSpPr>
          <p:cNvPr id="4" name="Slide Number Placeholder 3"/>
          <p:cNvSpPr>
            <a:spLocks noGrp="1"/>
          </p:cNvSpPr>
          <p:nvPr>
            <p:ph type="sldNum" sz="quarter" idx="5"/>
          </p:nvPr>
        </p:nvSpPr>
        <p:spPr/>
        <p:txBody>
          <a:bodyPr/>
          <a:lstStyle/>
          <a:p>
            <a:fld id="{4CFDF800-FE0E-A944-8AC1-D57C07B352FC}" type="slidenum">
              <a:rPr lang="en-US" smtClean="0"/>
              <a:pPr/>
              <a:t>39</a:t>
            </a:fld>
            <a:endParaRPr lang="en-US" dirty="0"/>
          </a:p>
        </p:txBody>
      </p:sp>
    </p:spTree>
    <p:extLst>
      <p:ext uri="{BB962C8B-B14F-4D97-AF65-F5344CB8AC3E}">
        <p14:creationId xmlns:p14="http://schemas.microsoft.com/office/powerpoint/2010/main" val="1124439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for this talk. I will first start with a background of the two topics at the intersection of this thesis.</a:t>
            </a:r>
          </a:p>
        </p:txBody>
      </p:sp>
      <p:sp>
        <p:nvSpPr>
          <p:cNvPr id="4" name="Slide Number Placeholder 3"/>
          <p:cNvSpPr>
            <a:spLocks noGrp="1"/>
          </p:cNvSpPr>
          <p:nvPr>
            <p:ph type="sldNum" sz="quarter" idx="5"/>
          </p:nvPr>
        </p:nvSpPr>
        <p:spPr/>
        <p:txBody>
          <a:bodyPr/>
          <a:lstStyle/>
          <a:p>
            <a:fld id="{4CFDF800-FE0E-A944-8AC1-D57C07B352FC}" type="slidenum">
              <a:rPr lang="en-US" smtClean="0"/>
              <a:pPr/>
              <a:t>40</a:t>
            </a:fld>
            <a:endParaRPr lang="en-US" dirty="0"/>
          </a:p>
        </p:txBody>
      </p:sp>
    </p:spTree>
    <p:extLst>
      <p:ext uri="{BB962C8B-B14F-4D97-AF65-F5344CB8AC3E}">
        <p14:creationId xmlns:p14="http://schemas.microsoft.com/office/powerpoint/2010/main" val="2080174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imbalances pose a </a:t>
            </a:r>
            <a:r>
              <a:rPr lang="en-US"/>
              <a:t>performance challenge. The </a:t>
            </a:r>
            <a:r>
              <a:rPr lang="en-US" dirty="0"/>
              <a:t>imbalance in visualization algorithms poses an opportunity for exploiting performance. Let’s consider the canonical example of </a:t>
            </a:r>
            <a:r>
              <a:rPr lang="en-US" dirty="0" err="1"/>
              <a:t>isosurfacing</a:t>
            </a:r>
            <a:r>
              <a:rPr lang="en-US" dirty="0"/>
              <a:t>, where every point on the surface is of a constant value. If we imagine this </a:t>
            </a:r>
            <a:r>
              <a:rPr lang="en-US" dirty="0" err="1"/>
              <a:t>isosurface</a:t>
            </a:r>
            <a:r>
              <a:rPr lang="en-US" dirty="0"/>
              <a:t> being decomposed across many ranks, we can see that the geometry or work is not symmetrical. There are some squares that are fully green and others that are white.</a:t>
            </a:r>
          </a:p>
          <a:p>
            <a:endParaRPr lang="en-US" dirty="0"/>
          </a:p>
          <a:p>
            <a:r>
              <a:rPr lang="en-US" dirty="0" err="1"/>
              <a:t>Isosurface</a:t>
            </a:r>
            <a:r>
              <a:rPr lang="en-US" dirty="0"/>
              <a:t> = every point on the surface is of a constant value</a:t>
            </a:r>
          </a:p>
        </p:txBody>
      </p:sp>
      <p:sp>
        <p:nvSpPr>
          <p:cNvPr id="4" name="Slide Number Placeholder 3"/>
          <p:cNvSpPr>
            <a:spLocks noGrp="1"/>
          </p:cNvSpPr>
          <p:nvPr>
            <p:ph type="sldNum" sz="quarter" idx="5"/>
          </p:nvPr>
        </p:nvSpPr>
        <p:spPr/>
        <p:txBody>
          <a:bodyPr/>
          <a:lstStyle/>
          <a:p>
            <a:fld id="{4CFDF800-FE0E-A944-8AC1-D57C07B352FC}" type="slidenum">
              <a:rPr lang="en-US" smtClean="0"/>
              <a:pPr/>
              <a:t>44</a:t>
            </a:fld>
            <a:endParaRPr lang="en-US" dirty="0"/>
          </a:p>
        </p:txBody>
      </p:sp>
    </p:spTree>
    <p:extLst>
      <p:ext uri="{BB962C8B-B14F-4D97-AF65-F5344CB8AC3E}">
        <p14:creationId xmlns:p14="http://schemas.microsoft.com/office/powerpoint/2010/main" val="3751837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In this example, we zoom in on three ranks with varying amounts of geometry. </a:t>
            </a:r>
            <a:r>
              <a:rPr lang="en-US" dirty="0"/>
              <a:t>Our current strategy allocates uniform</a:t>
            </a:r>
            <a:r>
              <a:rPr lang="en-US" baseline="0" dirty="0"/>
              <a:t> power to all ranks. In this example, we have a total of 15W, 5W per node. </a:t>
            </a: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45</a:t>
            </a:fld>
            <a:endParaRPr lang="en-US" dirty="0"/>
          </a:p>
        </p:txBody>
      </p:sp>
    </p:spTree>
    <p:extLst>
      <p:ext uri="{BB962C8B-B14F-4D97-AF65-F5344CB8AC3E}">
        <p14:creationId xmlns:p14="http://schemas.microsoft.com/office/powerpoint/2010/main" val="399386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CINEMA: Interactive image database enabling exploration, while still significantly reducing data movement and storage.</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47</a:t>
            </a:fld>
            <a:endParaRPr lang="en-US" dirty="0"/>
          </a:p>
        </p:txBody>
      </p:sp>
    </p:spTree>
    <p:extLst>
      <p:ext uri="{BB962C8B-B14F-4D97-AF65-F5344CB8AC3E}">
        <p14:creationId xmlns:p14="http://schemas.microsoft.com/office/powerpoint/2010/main" val="3656021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dirty="0"/>
          </a:p>
        </p:txBody>
      </p:sp>
    </p:spTree>
    <p:extLst>
      <p:ext uri="{BB962C8B-B14F-4D97-AF65-F5344CB8AC3E}">
        <p14:creationId xmlns:p14="http://schemas.microsoft.com/office/powerpoint/2010/main" val="1776779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not getting speedup at the beginning? – power has been distributed, such that all nodes are performing as best as they can do</a:t>
            </a:r>
          </a:p>
          <a:p>
            <a:r>
              <a:rPr lang="en-US" dirty="0"/>
              <a:t>Why do we not get speedup at the end? – unable to give enough power to critical nodes</a:t>
            </a:r>
          </a:p>
        </p:txBody>
      </p:sp>
      <p:sp>
        <p:nvSpPr>
          <p:cNvPr id="4" name="Slide Number Placeholder 3"/>
          <p:cNvSpPr>
            <a:spLocks noGrp="1"/>
          </p:cNvSpPr>
          <p:nvPr>
            <p:ph type="sldNum" sz="quarter" idx="5"/>
          </p:nvPr>
        </p:nvSpPr>
        <p:spPr/>
        <p:txBody>
          <a:bodyPr/>
          <a:lstStyle/>
          <a:p>
            <a:fld id="{4CFDF800-FE0E-A944-8AC1-D57C07B352FC}" type="slidenum">
              <a:rPr lang="en-US" smtClean="0"/>
              <a:pPr/>
              <a:t>53</a:t>
            </a:fld>
            <a:endParaRPr lang="en-US" dirty="0"/>
          </a:p>
        </p:txBody>
      </p:sp>
    </p:spTree>
    <p:extLst>
      <p:ext uri="{BB962C8B-B14F-4D97-AF65-F5344CB8AC3E}">
        <p14:creationId xmlns:p14="http://schemas.microsoft.com/office/powerpoint/2010/main" val="4163078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I want to present the overarching thesis question, which is ”Can scientific visualization workloads be optimized on power-limited systems?”</a:t>
            </a:r>
          </a:p>
        </p:txBody>
      </p:sp>
      <p:sp>
        <p:nvSpPr>
          <p:cNvPr id="4" name="Slide Number Placeholder 3"/>
          <p:cNvSpPr>
            <a:spLocks noGrp="1"/>
          </p:cNvSpPr>
          <p:nvPr>
            <p:ph type="sldNum" sz="quarter" idx="5"/>
          </p:nvPr>
        </p:nvSpPr>
        <p:spPr/>
        <p:txBody>
          <a:bodyPr/>
          <a:lstStyle/>
          <a:p>
            <a:fld id="{4CFDF800-FE0E-A944-8AC1-D57C07B352FC}" type="slidenum">
              <a:rPr lang="en-US" smtClean="0"/>
              <a:pPr/>
              <a:t>64</a:t>
            </a:fld>
            <a:endParaRPr lang="en-US" dirty="0"/>
          </a:p>
        </p:txBody>
      </p:sp>
    </p:spTree>
    <p:extLst>
      <p:ext uri="{BB962C8B-B14F-4D97-AF65-F5344CB8AC3E}">
        <p14:creationId xmlns:p14="http://schemas.microsoft.com/office/powerpoint/2010/main" val="489031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 is an enabling technology allowing our scientists and engineers to solve highly complex scientific problems.</a:t>
            </a:r>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657229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the total system power usage for the BGQ Vulcan supercomputer at LLNL over the course of several years dating back to the a couple weeks ago.</a:t>
            </a:r>
          </a:p>
        </p:txBody>
      </p:sp>
      <p:sp>
        <p:nvSpPr>
          <p:cNvPr id="4" name="Slide Number Placeholder 3"/>
          <p:cNvSpPr>
            <a:spLocks noGrp="1"/>
          </p:cNvSpPr>
          <p:nvPr>
            <p:ph type="sldNum" sz="quarter" idx="5"/>
          </p:nvPr>
        </p:nvSpPr>
        <p:spPr/>
        <p:txBody>
          <a:bodyPr/>
          <a:lstStyle/>
          <a:p>
            <a:fld id="{4CFDF800-FE0E-A944-8AC1-D57C07B352FC}" type="slidenum">
              <a:rPr lang="en-US" smtClean="0"/>
              <a:pPr/>
              <a:t>6</a:t>
            </a:fld>
            <a:endParaRPr lang="en-US" dirty="0"/>
          </a:p>
        </p:txBody>
      </p:sp>
    </p:spTree>
    <p:extLst>
      <p:ext uri="{BB962C8B-B14F-4D97-AF65-F5344CB8AC3E}">
        <p14:creationId xmlns:p14="http://schemas.microsoft.com/office/powerpoint/2010/main" val="2544791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system power usage is rising quickly as we move from generation to generation. Over the last decade, there have been innovations mostly driven by HW that have improved our power efficiency, but power continued to become an increasingly limited resource.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20-40MW cite: https://</a:t>
            </a:r>
            <a:r>
              <a:rPr lang="en-US" dirty="0" err="1"/>
              <a:t>science.energy.gov</a:t>
            </a:r>
            <a:r>
              <a:rPr lang="en-US" dirty="0"/>
              <a:t>/</a:t>
            </a:r>
            <a:r>
              <a:rPr lang="en-US" dirty="0" err="1"/>
              <a:t>ascr</a:t>
            </a:r>
            <a:r>
              <a:rPr lang="en-US" dirty="0"/>
              <a:t>/research/</a:t>
            </a:r>
            <a:r>
              <a:rPr lang="en-US" dirty="0" err="1"/>
              <a:t>scidac</a:t>
            </a:r>
            <a:r>
              <a:rPr lang="en-US" dirty="0"/>
              <a:t>/</a:t>
            </a:r>
            <a:r>
              <a:rPr lang="en-US" dirty="0" err="1"/>
              <a:t>exascale</a:t>
            </a:r>
            <a:r>
              <a:rPr lang="en-US" dirty="0"/>
              <a:t>-challenges/ (</a:t>
            </a:r>
            <a:r>
              <a:rPr lang="en-US" sz="1200" b="0" i="0" kern="1200" dirty="0">
                <a:solidFill>
                  <a:schemeClr val="tx1"/>
                </a:solidFill>
                <a:effectLst/>
                <a:latin typeface="Arial"/>
                <a:ea typeface="+mn-ea"/>
                <a:cs typeface="+mn-cs"/>
              </a:rPr>
              <a:t>3/5/2016)</a:t>
            </a:r>
            <a:endParaRPr lang="en-US" dirty="0"/>
          </a:p>
          <a:p>
            <a:endParaRPr lang="en-US"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7</a:t>
            </a:fld>
            <a:endParaRPr lang="en-US" dirty="0"/>
          </a:p>
        </p:txBody>
      </p:sp>
    </p:spTree>
    <p:extLst>
      <p:ext uri="{BB962C8B-B14F-4D97-AF65-F5344CB8AC3E}">
        <p14:creationId xmlns:p14="http://schemas.microsoft.com/office/powerpoint/2010/main" val="244517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push to </a:t>
            </a:r>
            <a:r>
              <a:rPr lang="en-US" dirty="0" err="1"/>
              <a:t>exascale</a:t>
            </a:r>
            <a:r>
              <a:rPr lang="en-US" dirty="0"/>
              <a:t>, power limitations will affect all of the applications running on the system, from scientific simulation to visualization and analysis workloads. In order to reach our computational demands, we need to use the power wisely.</a:t>
            </a:r>
          </a:p>
        </p:txBody>
      </p:sp>
      <p:sp>
        <p:nvSpPr>
          <p:cNvPr id="4" name="Slide Number Placeholder 3"/>
          <p:cNvSpPr>
            <a:spLocks noGrp="1"/>
          </p:cNvSpPr>
          <p:nvPr>
            <p:ph type="sldNum" sz="quarter" idx="5"/>
          </p:nvPr>
        </p:nvSpPr>
        <p:spPr/>
        <p:txBody>
          <a:bodyPr/>
          <a:lstStyle/>
          <a:p>
            <a:fld id="{4CFDF800-FE0E-A944-8AC1-D57C07B352FC}" type="slidenum">
              <a:rPr lang="en-US" smtClean="0"/>
              <a:pPr/>
              <a:t>8</a:t>
            </a:fld>
            <a:endParaRPr lang="en-US" dirty="0"/>
          </a:p>
        </p:txBody>
      </p:sp>
    </p:spTree>
    <p:extLst>
      <p:ext uri="{BB962C8B-B14F-4D97-AF65-F5344CB8AC3E}">
        <p14:creationId xmlns:p14="http://schemas.microsoft.com/office/powerpoint/2010/main" val="3241944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we care about visualization? The first is because visualization is critical for providing scientific insight and discovery.</a:t>
            </a:r>
          </a:p>
        </p:txBody>
      </p:sp>
      <p:sp>
        <p:nvSpPr>
          <p:cNvPr id="4" name="Slide Number Placeholder 3"/>
          <p:cNvSpPr>
            <a:spLocks noGrp="1"/>
          </p:cNvSpPr>
          <p:nvPr>
            <p:ph type="sldNum" sz="quarter" idx="5"/>
          </p:nvPr>
        </p:nvSpPr>
        <p:spPr/>
        <p:txBody>
          <a:bodyPr/>
          <a:lstStyle/>
          <a:p>
            <a:fld id="{4CFDF800-FE0E-A944-8AC1-D57C07B352FC}" type="slidenum">
              <a:rPr lang="en-US" smtClean="0"/>
              <a:pPr/>
              <a:t>9</a:t>
            </a:fld>
            <a:endParaRPr lang="en-US" dirty="0"/>
          </a:p>
        </p:txBody>
      </p:sp>
    </p:spTree>
    <p:extLst>
      <p:ext uri="{BB962C8B-B14F-4D97-AF65-F5344CB8AC3E}">
        <p14:creationId xmlns:p14="http://schemas.microsoft.com/office/powerpoint/2010/main" val="702694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Master" Target="../slideMasters/slideMaster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18FCE3-2B1B-5046-9D9F-7EEDF1C12768}"/>
              </a:ext>
            </a:extLst>
          </p:cNvPr>
          <p:cNvPicPr>
            <a:picLocks noChangeAspect="1"/>
          </p:cNvPicPr>
          <p:nvPr userDrawn="1"/>
        </p:nvPicPr>
        <p:blipFill rotWithShape="1">
          <a:blip r:embed="rId2"/>
          <a:srcRect t="32282" b="24882"/>
          <a:stretch/>
        </p:blipFill>
        <p:spPr>
          <a:xfrm>
            <a:off x="-4560" y="3347982"/>
            <a:ext cx="12188952" cy="2941243"/>
          </a:xfrm>
          <a:prstGeom prst="rect">
            <a:avLst/>
          </a:prstGeom>
        </p:spPr>
      </p:pic>
      <p:pic>
        <p:nvPicPr>
          <p:cNvPr id="7" name="Picture 6">
            <a:extLst>
              <a:ext uri="{FF2B5EF4-FFF2-40B4-BE49-F238E27FC236}">
                <a16:creationId xmlns:a16="http://schemas.microsoft.com/office/drawing/2014/main" id="{5C6811E2-A213-9545-B5BB-E99C8D6414DE}"/>
              </a:ext>
            </a:extLst>
          </p:cNvPr>
          <p:cNvPicPr>
            <a:picLocks noChangeAspect="1"/>
          </p:cNvPicPr>
          <p:nvPr userDrawn="1"/>
        </p:nvPicPr>
        <p:blipFill rotWithShape="1">
          <a:blip r:embed="rId3"/>
          <a:srcRect t="40241" b="25135"/>
          <a:stretch/>
        </p:blipFill>
        <p:spPr>
          <a:xfrm>
            <a:off x="-3221" y="3514575"/>
            <a:ext cx="12307515" cy="2813512"/>
          </a:xfrm>
          <a:prstGeom prst="rect">
            <a:avLst/>
          </a:prstGeom>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0" y="3269959"/>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Title 9"/>
          <p:cNvSpPr>
            <a:spLocks noGrp="1"/>
          </p:cNvSpPr>
          <p:nvPr>
            <p:ph type="title" hasCustomPrompt="1"/>
          </p:nvPr>
        </p:nvSpPr>
        <p:spPr>
          <a:xfrm>
            <a:off x="609600" y="565126"/>
            <a:ext cx="10998200" cy="1447576"/>
          </a:xfrm>
        </p:spPr>
        <p:txBody>
          <a:bodyPr anchor="b" anchorCtr="0"/>
          <a:lstStyle>
            <a:lvl1pPr>
              <a:lnSpc>
                <a:spcPts val="3800"/>
              </a:lnSpc>
              <a:defRPr sz="3600" b="1" i="0">
                <a:solidFill>
                  <a:srgbClr val="124732"/>
                </a:solidFill>
                <a:effectLst/>
                <a:latin typeface="Arial"/>
                <a:cs typeface="Arial"/>
              </a:defRPr>
            </a:lvl1pPr>
          </a:lstStyle>
          <a:p>
            <a:r>
              <a:rPr lang="en-US" dirty="0"/>
              <a:t>Click to edit </a:t>
            </a:r>
            <a:br>
              <a:rPr lang="en-US" dirty="0"/>
            </a:br>
            <a:r>
              <a:rPr lang="en-US" dirty="0"/>
              <a:t>Master title style</a:t>
            </a:r>
          </a:p>
        </p:txBody>
      </p:sp>
      <p:sp>
        <p:nvSpPr>
          <p:cNvPr id="19" name="Rectangle 18"/>
          <p:cNvSpPr/>
          <p:nvPr userDrawn="1"/>
        </p:nvSpPr>
        <p:spPr>
          <a:xfrm>
            <a:off x="0" y="6326533"/>
            <a:ext cx="12192000" cy="544880"/>
          </a:xfrm>
          <a:prstGeom prst="rect">
            <a:avLst/>
          </a:prstGeom>
          <a:solidFill>
            <a:srgbClr val="124732"/>
          </a:soli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Edit Master text styles</a:t>
            </a:r>
          </a:p>
        </p:txBody>
      </p:sp>
      <p:sp>
        <p:nvSpPr>
          <p:cNvPr id="20" name="Rectangle 19"/>
          <p:cNvSpPr/>
          <p:nvPr userDrawn="1"/>
        </p:nvSpPr>
        <p:spPr>
          <a:xfrm>
            <a:off x="0" y="0"/>
            <a:ext cx="12192000" cy="112889"/>
          </a:xfrm>
          <a:prstGeom prst="rect">
            <a:avLst/>
          </a:prstGeom>
          <a:solidFill>
            <a:srgbClr val="12473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4" name="TextBox 13"/>
          <p:cNvSpPr txBox="1"/>
          <p:nvPr userDrawn="1"/>
        </p:nvSpPr>
        <p:spPr>
          <a:xfrm>
            <a:off x="116077" y="6372418"/>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LLNL-PRES-758484</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4" cstate="print">
            <a:extLst>
              <a:ext uri="{28A0092B-C50C-407E-A947-70E740481C1C}">
                <a14:useLocalDpi xmlns:a14="http://schemas.microsoft.com/office/drawing/2010/main"/>
              </a:ext>
            </a:extLst>
          </a:blip>
          <a:stretch>
            <a:fillRect/>
          </a:stretch>
        </p:blipFill>
        <p:spPr>
          <a:xfrm>
            <a:off x="10029618" y="6446832"/>
            <a:ext cx="1865376" cy="314676"/>
          </a:xfrm>
          <a:prstGeom prst="rect">
            <a:avLst/>
          </a:prstGeom>
        </p:spPr>
      </p:pic>
      <p:sp>
        <p:nvSpPr>
          <p:cNvPr id="22" name="Text Placeholder 2">
            <a:extLst>
              <a:ext uri="{FF2B5EF4-FFF2-40B4-BE49-F238E27FC236}">
                <a16:creationId xmlns:a16="http://schemas.microsoft.com/office/drawing/2014/main" id="{5E54533D-232D-F944-998A-C613A658CD52}"/>
              </a:ext>
            </a:extLst>
          </p:cNvPr>
          <p:cNvSpPr>
            <a:spLocks noGrp="1"/>
          </p:cNvSpPr>
          <p:nvPr>
            <p:ph type="body" sz="quarter" idx="15" hasCustomPrompt="1"/>
          </p:nvPr>
        </p:nvSpPr>
        <p:spPr>
          <a:xfrm>
            <a:off x="5852160" y="3419856"/>
            <a:ext cx="5755640" cy="245866"/>
          </a:xfrm>
        </p:spPr>
        <p:txBody>
          <a:bodyPr rIns="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p:txBody>
      </p:sp>
      <p:sp>
        <p:nvSpPr>
          <p:cNvPr id="23" name="Text Placeholder 3">
            <a:extLst>
              <a:ext uri="{FF2B5EF4-FFF2-40B4-BE49-F238E27FC236}">
                <a16:creationId xmlns:a16="http://schemas.microsoft.com/office/drawing/2014/main" id="{58CF1331-1EBC-844F-8450-0D8979283379}"/>
              </a:ext>
            </a:extLst>
          </p:cNvPr>
          <p:cNvSpPr>
            <a:spLocks noGrp="1"/>
          </p:cNvSpPr>
          <p:nvPr>
            <p:ph type="body" sz="quarter" idx="16" hasCustomPrompt="1"/>
          </p:nvPr>
        </p:nvSpPr>
        <p:spPr>
          <a:xfrm>
            <a:off x="622300" y="3419856"/>
            <a:ext cx="1225550" cy="355600"/>
          </a:xfrm>
        </p:spPr>
        <p:txBody>
          <a:bodyPr>
            <a:normAutofit/>
          </a:bodyPr>
          <a:lstStyle>
            <a:lvl1pPr marL="57150" indent="0">
              <a:buNone/>
              <a:defRPr sz="1600"/>
            </a:lvl1pPr>
          </a:lstStyle>
          <a:p>
            <a:pPr lvl="0"/>
            <a:r>
              <a:rPr lang="en-US" dirty="0"/>
              <a:t>Date</a:t>
            </a:r>
          </a:p>
        </p:txBody>
      </p:sp>
      <p:sp>
        <p:nvSpPr>
          <p:cNvPr id="24" name="Text Placeholder 2">
            <a:extLst>
              <a:ext uri="{FF2B5EF4-FFF2-40B4-BE49-F238E27FC236}">
                <a16:creationId xmlns:a16="http://schemas.microsoft.com/office/drawing/2014/main" id="{68C402F6-88CF-E84A-834F-69AE98659F2F}"/>
              </a:ext>
            </a:extLst>
          </p:cNvPr>
          <p:cNvSpPr>
            <a:spLocks noGrp="1"/>
          </p:cNvSpPr>
          <p:nvPr>
            <p:ph type="body" sz="quarter" idx="17" hasCustomPrompt="1"/>
          </p:nvPr>
        </p:nvSpPr>
        <p:spPr>
          <a:xfrm>
            <a:off x="5852160" y="3671117"/>
            <a:ext cx="5755640" cy="245866"/>
          </a:xfrm>
        </p:spPr>
        <p:txBody>
          <a:bodyPr rIns="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Title</a:t>
            </a:r>
          </a:p>
        </p:txBody>
      </p:sp>
      <p:pic>
        <p:nvPicPr>
          <p:cNvPr id="2" name="Picture 1">
            <a:extLst>
              <a:ext uri="{FF2B5EF4-FFF2-40B4-BE49-F238E27FC236}">
                <a16:creationId xmlns:a16="http://schemas.microsoft.com/office/drawing/2014/main" id="{776344C5-6A0B-9146-B394-9F09BC7DD4E4}"/>
              </a:ext>
            </a:extLst>
          </p:cNvPr>
          <p:cNvPicPr>
            <a:picLocks noChangeAspect="1"/>
          </p:cNvPicPr>
          <p:nvPr userDrawn="1"/>
        </p:nvPicPr>
        <p:blipFill>
          <a:blip r:embed="rId5"/>
          <a:stretch>
            <a:fillRect/>
          </a:stretch>
        </p:blipFill>
        <p:spPr>
          <a:xfrm>
            <a:off x="2844801" y="2794000"/>
            <a:ext cx="0" cy="0"/>
          </a:xfrm>
          <a:prstGeom prst="rect">
            <a:avLst/>
          </a:prstGeom>
        </p:spPr>
      </p:pic>
      <p:pic>
        <p:nvPicPr>
          <p:cNvPr id="4" name="Picture 3">
            <a:extLst>
              <a:ext uri="{FF2B5EF4-FFF2-40B4-BE49-F238E27FC236}">
                <a16:creationId xmlns:a16="http://schemas.microsoft.com/office/drawing/2014/main" id="{9880E142-910D-0B43-A796-52D316570AC0}"/>
              </a:ext>
            </a:extLst>
          </p:cNvPr>
          <p:cNvPicPr>
            <a:picLocks noChangeAspect="1"/>
          </p:cNvPicPr>
          <p:nvPr userDrawn="1"/>
        </p:nvPicPr>
        <p:blipFill>
          <a:blip r:embed="rId6"/>
          <a:stretch>
            <a:fillRect/>
          </a:stretch>
        </p:blipFill>
        <p:spPr>
          <a:xfrm>
            <a:off x="7867740" y="6415769"/>
            <a:ext cx="1865376" cy="379752"/>
          </a:xfrm>
          <a:prstGeom prst="rect">
            <a:avLst/>
          </a:prstGeom>
        </p:spPr>
      </p:pic>
      <p:pic>
        <p:nvPicPr>
          <p:cNvPr id="3" name="Picture 2">
            <a:extLst>
              <a:ext uri="{FF2B5EF4-FFF2-40B4-BE49-F238E27FC236}">
                <a16:creationId xmlns:a16="http://schemas.microsoft.com/office/drawing/2014/main" id="{EBC52DC1-9834-134B-9724-CD5FDFD3B3F3}"/>
              </a:ext>
            </a:extLst>
          </p:cNvPr>
          <p:cNvPicPr>
            <a:picLocks noChangeAspect="1"/>
          </p:cNvPicPr>
          <p:nvPr userDrawn="1"/>
        </p:nvPicPr>
        <p:blipFill>
          <a:blip r:embed="rId7"/>
          <a:stretch>
            <a:fillRect/>
          </a:stretch>
        </p:blipFill>
        <p:spPr>
          <a:xfrm>
            <a:off x="10341052" y="2075532"/>
            <a:ext cx="1242507" cy="12801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12473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749544-5EB0-404C-9A83-271FF82661BE}"/>
              </a:ext>
            </a:extLst>
          </p:cNvPr>
          <p:cNvSpPr/>
          <p:nvPr userDrawn="1"/>
        </p:nvSpPr>
        <p:spPr>
          <a:xfrm>
            <a:off x="5854700" y="4280949"/>
            <a:ext cx="5613400" cy="1815882"/>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p>
          <a:p>
            <a:endParaRPr lang="en-US" sz="800" dirty="0">
              <a:solidFill>
                <a:schemeClr val="bg1"/>
              </a:solidFill>
            </a:endParaRPr>
          </a:p>
          <a:p>
            <a:r>
              <a:rPr lang="en-US" sz="800" b="0" i="0" kern="1200" dirty="0">
                <a:solidFill>
                  <a:schemeClr val="bg1"/>
                </a:solidFill>
                <a:effectLst/>
                <a:latin typeface="+mn-lt"/>
                <a:ea typeface="+mn-ea"/>
                <a:cs typeface="+mn-cs"/>
              </a:rPr>
              <a:t>The author wrote this dissertation in support of requirements for the degree Doctor of Philosophy in (field) at (university, location). The research is funded in part by the LLNL Graduate Scholars Program, and is not a deliverable for any United States government agency. The views and opinions expressed are those of the author, and do not state or reflect those of the United States government or Lawrence Livermore National Security, LLC.</a:t>
            </a:r>
            <a:endParaRPr lang="en-US" sz="800" b="0" i="0" dirty="0">
              <a:solidFill>
                <a:schemeClr val="bg1"/>
              </a:solidFill>
              <a:effectLst/>
              <a:latin typeface="Open Sans" panose="020B0606030504020204" pitchFamily="34" charset="0"/>
            </a:endParaRPr>
          </a:p>
        </p:txBody>
      </p:sp>
      <p:pic>
        <p:nvPicPr>
          <p:cNvPr id="9" name="Picture 8">
            <a:extLst>
              <a:ext uri="{FF2B5EF4-FFF2-40B4-BE49-F238E27FC236}">
                <a16:creationId xmlns:a16="http://schemas.microsoft.com/office/drawing/2014/main" id="{74B449A7-7757-4E4A-8EBF-9E2F3B441135}"/>
              </a:ext>
            </a:extLst>
          </p:cNvPr>
          <p:cNvPicPr>
            <a:picLocks noChangeAspect="1"/>
          </p:cNvPicPr>
          <p:nvPr userDrawn="1"/>
        </p:nvPicPr>
        <p:blipFill>
          <a:blip r:embed="rId2"/>
          <a:stretch>
            <a:fillRect/>
          </a:stretch>
        </p:blipFill>
        <p:spPr>
          <a:xfrm>
            <a:off x="962469" y="4338951"/>
            <a:ext cx="3602736" cy="733443"/>
          </a:xfrm>
          <a:prstGeom prst="rect">
            <a:avLst/>
          </a:prstGeom>
        </p:spPr>
      </p:pic>
      <p:pic>
        <p:nvPicPr>
          <p:cNvPr id="3" name="Picture 2">
            <a:extLst>
              <a:ext uri="{FF2B5EF4-FFF2-40B4-BE49-F238E27FC236}">
                <a16:creationId xmlns:a16="http://schemas.microsoft.com/office/drawing/2014/main" id="{5BFEFB09-D9A7-7642-8F06-5F38169358F6}"/>
              </a:ext>
            </a:extLst>
          </p:cNvPr>
          <p:cNvPicPr>
            <a:picLocks noChangeAspect="1"/>
          </p:cNvPicPr>
          <p:nvPr userDrawn="1"/>
        </p:nvPicPr>
        <p:blipFill>
          <a:blip r:embed="rId3"/>
          <a:stretch>
            <a:fillRect/>
          </a:stretch>
        </p:blipFill>
        <p:spPr>
          <a:xfrm>
            <a:off x="1290637" y="661843"/>
            <a:ext cx="2944368" cy="3196189"/>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buClr>
                <a:srgbClr val="124732"/>
              </a:buClr>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dirty="0"/>
              <a:t>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buClr>
                <a:srgbClr val="124732"/>
              </a:buClr>
              <a:defRPr/>
            </a:lvl1pPr>
            <a:lvl2pPr>
              <a:spcAft>
                <a:spcPts val="600"/>
              </a:spcAft>
              <a:buClr>
                <a:srgbClr val="124732"/>
              </a:buClr>
              <a:defRPr/>
            </a:lvl2pPr>
            <a:lvl3pPr>
              <a:spcAft>
                <a:spcPts val="600"/>
              </a:spcAft>
              <a:defRPr/>
            </a:lvl3pPr>
            <a:lvl4pPr>
              <a:spcAft>
                <a:spcPts val="600"/>
              </a:spcAft>
              <a:defRPr/>
            </a:lvl4pPr>
            <a:lvl5pPr>
              <a:spcAft>
                <a:spcPts val="600"/>
              </a:spcAft>
              <a:defRPr/>
            </a:lvl5pPr>
          </a:lstStyle>
          <a:p>
            <a:pPr lvl="0" eaLnBrk="1" latinLnBrk="0" hangingPunct="1"/>
            <a:r>
              <a:rPr lang="en-US" dirty="0"/>
              <a:t>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buClr>
                <a:srgbClr val="124732"/>
              </a:buClr>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dirty="0"/>
              <a:t>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buClr>
                <a:srgbClr val="124732"/>
              </a:buClr>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dirty="0"/>
              <a:t>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buClr>
                <a:srgbClr val="124732"/>
              </a:buClr>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dirty="0"/>
              <a:t>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5" y="7"/>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rgbClr val="124732"/>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p:cNvPicPr>
          <p:nvPr userDrawn="1"/>
        </p:nvPicPr>
        <p:blipFill rotWithShape="1">
          <a:blip r:embed="rId12" cstate="print">
            <a:extLst>
              <a:ext uri="{28A0092B-C50C-407E-A947-70E740481C1C}">
                <a14:useLocalDpi xmlns:a14="http://schemas.microsoft.com/office/drawing/2010/main"/>
              </a:ext>
            </a:extLst>
          </a:blip>
          <a:srcRect/>
          <a:stretch/>
        </p:blipFill>
        <p:spPr>
          <a:xfrm>
            <a:off x="170688" y="6492240"/>
            <a:ext cx="2743200" cy="283464"/>
          </a:xfrm>
          <a:prstGeom prst="rect">
            <a:avLst/>
          </a:prstGeom>
        </p:spPr>
      </p:pic>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dirty="0"/>
              <a:t>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7" y="6403259"/>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646609" y="6698653"/>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LLNL-PRES-758484</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dirty="0"/>
              <a:t>Click to edit Master title style</a:t>
            </a:r>
          </a:p>
        </p:txBody>
      </p:sp>
      <p:cxnSp>
        <p:nvCxnSpPr>
          <p:cNvPr id="5" name="Straight Connector 4"/>
          <p:cNvCxnSpPr/>
          <p:nvPr/>
        </p:nvCxnSpPr>
        <p:spPr>
          <a:xfrm>
            <a:off x="-8076" y="1267155"/>
            <a:ext cx="12200079" cy="0"/>
          </a:xfrm>
          <a:prstGeom prst="line">
            <a:avLst/>
          </a:prstGeom>
          <a:ln w="38100" cmpd="sng">
            <a:solidFill>
              <a:srgbClr val="124732"/>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6A6F6246-5DB4-F142-BADB-CC5268AE474E}"/>
              </a:ext>
            </a:extLst>
          </p:cNvPr>
          <p:cNvPicPr>
            <a:picLocks noChangeAspect="1"/>
          </p:cNvPicPr>
          <p:nvPr userDrawn="1"/>
        </p:nvPicPr>
        <p:blipFill>
          <a:blip r:embed="rId13"/>
          <a:stretch>
            <a:fillRect/>
          </a:stretch>
        </p:blipFill>
        <p:spPr>
          <a:xfrm>
            <a:off x="2830185" y="6461608"/>
            <a:ext cx="1850317" cy="393192"/>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Lst>
  <p:hf hdr="0" ftr="0" dt="0"/>
  <p:txStyles>
    <p:titleStyle>
      <a:lvl1pPr algn="l" rtl="0" eaLnBrk="1" latinLnBrk="0" hangingPunct="1">
        <a:lnSpc>
          <a:spcPct val="90000"/>
        </a:lnSpc>
        <a:spcBef>
          <a:spcPct val="0"/>
        </a:spcBef>
        <a:buNone/>
        <a:defRPr kumimoji="0" sz="3200" b="1" kern="1200">
          <a:solidFill>
            <a:srgbClr val="124732"/>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
          <a:srgbClr val="124732"/>
        </a:buClr>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4.tiff"/></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tiff"/></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2.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41.sv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40.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43.sv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3.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3.xml"/><Relationship Id="rId4" Type="http://schemas.openxmlformats.org/officeDocument/2006/relationships/image" Target="../media/image46.emf"/></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9.emf"/><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gif"/><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630.png"/><Relationship Id="rId1" Type="http://schemas.openxmlformats.org/officeDocument/2006/relationships/slideLayout" Target="../slideLayouts/slideLayout6.xml"/><Relationship Id="rId4" Type="http://schemas.openxmlformats.org/officeDocument/2006/relationships/image" Target="../media/image5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3.emf"/><Relationship Id="rId2" Type="http://schemas.openxmlformats.org/officeDocument/2006/relationships/image" Target="../media/image59.emf"/><Relationship Id="rId1" Type="http://schemas.openxmlformats.org/officeDocument/2006/relationships/slideLayout" Target="../slideLayouts/slideLayout3.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9.emf"/><Relationship Id="rId4" Type="http://schemas.openxmlformats.org/officeDocument/2006/relationships/image" Target="../media/image6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tif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4F3B-2F45-0245-B17D-6427379FA038}"/>
              </a:ext>
            </a:extLst>
          </p:cNvPr>
          <p:cNvSpPr>
            <a:spLocks noGrp="1"/>
          </p:cNvSpPr>
          <p:nvPr>
            <p:ph type="title"/>
          </p:nvPr>
        </p:nvSpPr>
        <p:spPr/>
        <p:txBody>
          <a:bodyPr/>
          <a:lstStyle/>
          <a:p>
            <a:pPr algn="ctr"/>
            <a:r>
              <a:rPr lang="en-US" dirty="0"/>
              <a:t>Optimizing Visualization Performance on</a:t>
            </a:r>
            <a:br>
              <a:rPr lang="en-US" dirty="0"/>
            </a:br>
            <a:r>
              <a:rPr lang="en-US" dirty="0"/>
              <a:t>Power-Limited Supercomputers</a:t>
            </a:r>
          </a:p>
        </p:txBody>
      </p:sp>
      <p:sp>
        <p:nvSpPr>
          <p:cNvPr id="3" name="Text Placeholder 2">
            <a:extLst>
              <a:ext uri="{FF2B5EF4-FFF2-40B4-BE49-F238E27FC236}">
                <a16:creationId xmlns:a16="http://schemas.microsoft.com/office/drawing/2014/main" id="{05381D42-ADFF-FB46-AC3E-A03B55F46ACB}"/>
              </a:ext>
            </a:extLst>
          </p:cNvPr>
          <p:cNvSpPr>
            <a:spLocks noGrp="1"/>
          </p:cNvSpPr>
          <p:nvPr>
            <p:ph type="body" sz="quarter" idx="13"/>
          </p:nvPr>
        </p:nvSpPr>
        <p:spPr>
          <a:xfrm>
            <a:off x="1" y="2024863"/>
            <a:ext cx="12192000" cy="369888"/>
          </a:xfrm>
        </p:spPr>
        <p:txBody>
          <a:bodyPr/>
          <a:lstStyle/>
          <a:p>
            <a:pPr algn="ctr"/>
            <a:r>
              <a:rPr lang="en-US" sz="2200" dirty="0"/>
              <a:t>Dissertation Defense</a:t>
            </a:r>
          </a:p>
        </p:txBody>
      </p:sp>
      <p:sp>
        <p:nvSpPr>
          <p:cNvPr id="4" name="Text Placeholder 3">
            <a:extLst>
              <a:ext uri="{FF2B5EF4-FFF2-40B4-BE49-F238E27FC236}">
                <a16:creationId xmlns:a16="http://schemas.microsoft.com/office/drawing/2014/main" id="{9F15ED72-12F5-E64F-B1F7-609082D1E11E}"/>
              </a:ext>
            </a:extLst>
          </p:cNvPr>
          <p:cNvSpPr>
            <a:spLocks noGrp="1"/>
          </p:cNvSpPr>
          <p:nvPr>
            <p:ph type="body" sz="quarter" idx="15"/>
          </p:nvPr>
        </p:nvSpPr>
        <p:spPr>
          <a:xfrm>
            <a:off x="5852160" y="3419856"/>
            <a:ext cx="5755640" cy="245866"/>
          </a:xfrm>
        </p:spPr>
        <p:txBody>
          <a:bodyPr/>
          <a:lstStyle/>
          <a:p>
            <a:r>
              <a:rPr lang="en-US" sz="2200" dirty="0"/>
              <a:t>Stephanie Labasan</a:t>
            </a:r>
          </a:p>
        </p:txBody>
      </p:sp>
      <p:sp>
        <p:nvSpPr>
          <p:cNvPr id="5" name="Text Placeholder 4">
            <a:extLst>
              <a:ext uri="{FF2B5EF4-FFF2-40B4-BE49-F238E27FC236}">
                <a16:creationId xmlns:a16="http://schemas.microsoft.com/office/drawing/2014/main" id="{C4373149-1F1E-D54F-88A5-4FF2E902B6C9}"/>
              </a:ext>
            </a:extLst>
          </p:cNvPr>
          <p:cNvSpPr>
            <a:spLocks noGrp="1"/>
          </p:cNvSpPr>
          <p:nvPr>
            <p:ph type="body" sz="quarter" idx="16"/>
          </p:nvPr>
        </p:nvSpPr>
        <p:spPr>
          <a:xfrm>
            <a:off x="622300" y="3419856"/>
            <a:ext cx="1948622" cy="355600"/>
          </a:xfrm>
        </p:spPr>
        <p:txBody>
          <a:bodyPr>
            <a:noAutofit/>
          </a:bodyPr>
          <a:lstStyle/>
          <a:p>
            <a:r>
              <a:rPr lang="en-US" sz="2200" dirty="0"/>
              <a:t>4 March 2019</a:t>
            </a:r>
          </a:p>
        </p:txBody>
      </p:sp>
    </p:spTree>
    <p:extLst>
      <p:ext uri="{BB962C8B-B14F-4D97-AF65-F5344CB8AC3E}">
        <p14:creationId xmlns:p14="http://schemas.microsoft.com/office/powerpoint/2010/main" val="3085761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7E9C1D-A658-3C41-B13D-CCA94EE04AA9}"/>
              </a:ext>
            </a:extLst>
          </p:cNvPr>
          <p:cNvSpPr>
            <a:spLocks noGrp="1"/>
          </p:cNvSpPr>
          <p:nvPr>
            <p:ph idx="1"/>
          </p:nvPr>
        </p:nvSpPr>
        <p:spPr/>
        <p:txBody>
          <a:bodyPr>
            <a:normAutofit/>
          </a:bodyPr>
          <a:lstStyle/>
          <a:p>
            <a:r>
              <a:rPr lang="en-US" dirty="0"/>
              <a:t>#1: Visualization is important for scientific insight</a:t>
            </a:r>
          </a:p>
          <a:p>
            <a:endParaRPr lang="en-US" dirty="0"/>
          </a:p>
          <a:p>
            <a:r>
              <a:rPr lang="en-US" dirty="0">
                <a:solidFill>
                  <a:schemeClr val="bg1">
                    <a:lumMod val="75000"/>
                  </a:schemeClr>
                </a:solidFill>
              </a:rPr>
              <a:t>#2: Visualization can use significant resources on the HPC resource (10%-20% of the total runtime), meaning optimizing visualization will be beneficial</a:t>
            </a:r>
          </a:p>
          <a:p>
            <a:endParaRPr lang="en-US" dirty="0">
              <a:solidFill>
                <a:schemeClr val="bg1">
                  <a:lumMod val="75000"/>
                </a:schemeClr>
              </a:solidFill>
            </a:endParaRPr>
          </a:p>
          <a:p>
            <a:r>
              <a:rPr lang="en-US" dirty="0">
                <a:solidFill>
                  <a:schemeClr val="bg1">
                    <a:lumMod val="75000"/>
                  </a:schemeClr>
                </a:solidFill>
              </a:rPr>
              <a:t>#3: The computing workload for visualization is different than that of simulation</a:t>
            </a:r>
          </a:p>
          <a:p>
            <a:pPr lvl="1"/>
            <a:r>
              <a:rPr lang="en-US" sz="2400" dirty="0">
                <a:solidFill>
                  <a:schemeClr val="bg1">
                    <a:lumMod val="75000"/>
                  </a:schemeClr>
                </a:solidFill>
              </a:rPr>
              <a:t>Lots of operations (</a:t>
            </a:r>
            <a:r>
              <a:rPr lang="en-US" sz="2400" i="1" dirty="0">
                <a:solidFill>
                  <a:schemeClr val="bg1">
                    <a:lumMod val="75000"/>
                  </a:schemeClr>
                </a:solidFill>
              </a:rPr>
              <a:t>e.g.</a:t>
            </a:r>
            <a:r>
              <a:rPr lang="en-US" sz="2400" dirty="0">
                <a:solidFill>
                  <a:schemeClr val="bg1">
                    <a:lumMod val="75000"/>
                  </a:schemeClr>
                </a:solidFill>
              </a:rPr>
              <a:t>, </a:t>
            </a:r>
            <a:r>
              <a:rPr lang="en-US" sz="2400" dirty="0" err="1">
                <a:solidFill>
                  <a:schemeClr val="bg1">
                    <a:lumMod val="75000"/>
                  </a:schemeClr>
                </a:solidFill>
              </a:rPr>
              <a:t>isovolume</a:t>
            </a:r>
            <a:r>
              <a:rPr lang="en-US" sz="2400" dirty="0">
                <a:solidFill>
                  <a:schemeClr val="bg1">
                    <a:lumMod val="75000"/>
                  </a:schemeClr>
                </a:solidFill>
              </a:rPr>
              <a:t>, contour, clip, ray tracing)</a:t>
            </a:r>
          </a:p>
          <a:p>
            <a:pPr lvl="1"/>
            <a:r>
              <a:rPr lang="en-US" sz="2400" dirty="0">
                <a:solidFill>
                  <a:schemeClr val="bg1">
                    <a:lumMod val="75000"/>
                  </a:schemeClr>
                </a:solidFill>
              </a:rPr>
              <a:t>Data intensive, not compute intensive</a:t>
            </a:r>
          </a:p>
          <a:p>
            <a:pPr lvl="1"/>
            <a:r>
              <a:rPr lang="en-US" sz="2400" dirty="0">
                <a:solidFill>
                  <a:schemeClr val="bg1">
                    <a:lumMod val="75000"/>
                  </a:schemeClr>
                </a:solidFill>
              </a:rPr>
              <a:t>Can be highly variable and imbalanced</a:t>
            </a:r>
          </a:p>
          <a:p>
            <a:pPr marL="57150" indent="0">
              <a:buNone/>
            </a:pPr>
            <a:endParaRPr lang="en-US" dirty="0"/>
          </a:p>
        </p:txBody>
      </p:sp>
      <p:sp>
        <p:nvSpPr>
          <p:cNvPr id="3" name="Title 2">
            <a:extLst>
              <a:ext uri="{FF2B5EF4-FFF2-40B4-BE49-F238E27FC236}">
                <a16:creationId xmlns:a16="http://schemas.microsoft.com/office/drawing/2014/main" id="{5FCFA1E4-C3AF-8941-8DEB-6615187ECD70}"/>
              </a:ext>
            </a:extLst>
          </p:cNvPr>
          <p:cNvSpPr>
            <a:spLocks noGrp="1"/>
          </p:cNvSpPr>
          <p:nvPr>
            <p:ph type="title"/>
          </p:nvPr>
        </p:nvSpPr>
        <p:spPr>
          <a:xfrm>
            <a:off x="609600" y="219514"/>
            <a:ext cx="11247620" cy="1008771"/>
          </a:xfrm>
        </p:spPr>
        <p:txBody>
          <a:bodyPr/>
          <a:lstStyle/>
          <a:p>
            <a:r>
              <a:rPr lang="en-US" dirty="0"/>
              <a:t>Visualization in a power-limited environment is an important topic</a:t>
            </a:r>
          </a:p>
        </p:txBody>
      </p:sp>
    </p:spTree>
    <p:extLst>
      <p:ext uri="{BB962C8B-B14F-4D97-AF65-F5344CB8AC3E}">
        <p14:creationId xmlns:p14="http://schemas.microsoft.com/office/powerpoint/2010/main" val="488682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F3BFC5-7568-EE4B-A6F8-DDA6939802D5}"/>
              </a:ext>
            </a:extLst>
          </p:cNvPr>
          <p:cNvSpPr>
            <a:spLocks noGrp="1"/>
          </p:cNvSpPr>
          <p:nvPr>
            <p:ph idx="1"/>
          </p:nvPr>
        </p:nvSpPr>
        <p:spPr/>
        <p:txBody>
          <a:bodyPr/>
          <a:lstStyle/>
          <a:p>
            <a:r>
              <a:rPr lang="en-US" dirty="0"/>
              <a:t>Central actor in the scientific discovery process:</a:t>
            </a:r>
          </a:p>
          <a:p>
            <a:pPr lvl="1"/>
            <a:r>
              <a:rPr lang="en-US" sz="2400" dirty="0"/>
              <a:t>Three use cases:</a:t>
            </a:r>
          </a:p>
          <a:p>
            <a:pPr lvl="2"/>
            <a:r>
              <a:rPr lang="en-US" sz="2400" dirty="0"/>
              <a:t>Communicate</a:t>
            </a:r>
          </a:p>
          <a:p>
            <a:pPr lvl="2"/>
            <a:r>
              <a:rPr lang="en-US" sz="2400" dirty="0"/>
              <a:t>Validate</a:t>
            </a:r>
          </a:p>
          <a:p>
            <a:pPr lvl="2"/>
            <a:r>
              <a:rPr lang="en-US" sz="2400" dirty="0"/>
              <a:t>Explore</a:t>
            </a:r>
          </a:p>
        </p:txBody>
      </p:sp>
      <p:sp>
        <p:nvSpPr>
          <p:cNvPr id="3" name="Title 2">
            <a:extLst>
              <a:ext uri="{FF2B5EF4-FFF2-40B4-BE49-F238E27FC236}">
                <a16:creationId xmlns:a16="http://schemas.microsoft.com/office/drawing/2014/main" id="{3C545697-0C14-4D47-BCA8-584BCBDAA225}"/>
              </a:ext>
            </a:extLst>
          </p:cNvPr>
          <p:cNvSpPr>
            <a:spLocks noGrp="1"/>
          </p:cNvSpPr>
          <p:nvPr>
            <p:ph type="title"/>
          </p:nvPr>
        </p:nvSpPr>
        <p:spPr/>
        <p:txBody>
          <a:bodyPr/>
          <a:lstStyle/>
          <a:p>
            <a:r>
              <a:rPr lang="en-US" dirty="0"/>
              <a:t>Visualization is important to understanding scientific simulation data</a:t>
            </a:r>
          </a:p>
        </p:txBody>
      </p:sp>
      <p:grpSp>
        <p:nvGrpSpPr>
          <p:cNvPr id="4" name="Group 3">
            <a:extLst>
              <a:ext uri="{FF2B5EF4-FFF2-40B4-BE49-F238E27FC236}">
                <a16:creationId xmlns:a16="http://schemas.microsoft.com/office/drawing/2014/main" id="{D3CF81EE-A69B-0042-987D-A1BB5B8C00FE}"/>
              </a:ext>
            </a:extLst>
          </p:cNvPr>
          <p:cNvGrpSpPr>
            <a:grpSpLocks noChangeAspect="1"/>
          </p:cNvGrpSpPr>
          <p:nvPr/>
        </p:nvGrpSpPr>
        <p:grpSpPr>
          <a:xfrm>
            <a:off x="3809591" y="1994534"/>
            <a:ext cx="6769126" cy="1306985"/>
            <a:chOff x="1259456" y="3571336"/>
            <a:chExt cx="11606554" cy="1762664"/>
          </a:xfrm>
        </p:grpSpPr>
        <p:sp>
          <p:nvSpPr>
            <p:cNvPr id="5" name="Can 4">
              <a:extLst>
                <a:ext uri="{FF2B5EF4-FFF2-40B4-BE49-F238E27FC236}">
                  <a16:creationId xmlns:a16="http://schemas.microsoft.com/office/drawing/2014/main" id="{807FA344-0745-F441-A1B1-2B51912D0A55}"/>
                </a:ext>
              </a:extLst>
            </p:cNvPr>
            <p:cNvSpPr/>
            <p:nvPr/>
          </p:nvSpPr>
          <p:spPr>
            <a:xfrm>
              <a:off x="1259456" y="3571336"/>
              <a:ext cx="1656272" cy="1762664"/>
            </a:xfrm>
            <a:prstGeom prst="ca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Sim</a:t>
              </a:r>
            </a:p>
            <a:p>
              <a:pPr algn="ctr"/>
              <a:r>
                <a:rPr lang="en-US" dirty="0"/>
                <a:t>Data</a:t>
              </a:r>
            </a:p>
          </p:txBody>
        </p:sp>
        <p:sp>
          <p:nvSpPr>
            <p:cNvPr id="6" name="Rectangle 5">
              <a:extLst>
                <a:ext uri="{FF2B5EF4-FFF2-40B4-BE49-F238E27FC236}">
                  <a16:creationId xmlns:a16="http://schemas.microsoft.com/office/drawing/2014/main" id="{7C000017-FAB2-A442-8A02-F647F73B37EE}"/>
                </a:ext>
              </a:extLst>
            </p:cNvPr>
            <p:cNvSpPr/>
            <p:nvPr/>
          </p:nvSpPr>
          <p:spPr>
            <a:xfrm>
              <a:off x="3916393" y="3926457"/>
              <a:ext cx="2380890" cy="105242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a:p>
              <a:pPr algn="ctr"/>
              <a:r>
                <a:rPr lang="en-US" dirty="0"/>
                <a:t>Visualization Algorithms</a:t>
              </a:r>
            </a:p>
            <a:p>
              <a:pPr algn="ctr"/>
              <a:endParaRPr lang="en-US" dirty="0"/>
            </a:p>
          </p:txBody>
        </p:sp>
        <p:sp>
          <p:nvSpPr>
            <p:cNvPr id="7" name="Rectangle 6">
              <a:extLst>
                <a:ext uri="{FF2B5EF4-FFF2-40B4-BE49-F238E27FC236}">
                  <a16:creationId xmlns:a16="http://schemas.microsoft.com/office/drawing/2014/main" id="{0CBE8CCE-4E49-C84E-BC3C-F06FC813D5C4}"/>
                </a:ext>
              </a:extLst>
            </p:cNvPr>
            <p:cNvSpPr/>
            <p:nvPr/>
          </p:nvSpPr>
          <p:spPr>
            <a:xfrm>
              <a:off x="7216859" y="3927895"/>
              <a:ext cx="2380890" cy="105242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r>
                <a:rPr lang="en-US" dirty="0"/>
                <a:t>Render</a:t>
              </a:r>
            </a:p>
            <a:p>
              <a:pPr algn="ctr"/>
              <a:r>
                <a:rPr lang="en-US" dirty="0"/>
                <a:t>Image(s)</a:t>
              </a:r>
            </a:p>
            <a:p>
              <a:pPr algn="ctr"/>
              <a:endParaRPr lang="en-US" dirty="0"/>
            </a:p>
          </p:txBody>
        </p:sp>
        <p:sp>
          <p:nvSpPr>
            <p:cNvPr id="8" name="Rectangle 7">
              <a:extLst>
                <a:ext uri="{FF2B5EF4-FFF2-40B4-BE49-F238E27FC236}">
                  <a16:creationId xmlns:a16="http://schemas.microsoft.com/office/drawing/2014/main" id="{A3964F7E-1510-B841-B65E-B98A2D45C9BE}"/>
                </a:ext>
              </a:extLst>
            </p:cNvPr>
            <p:cNvSpPr/>
            <p:nvPr/>
          </p:nvSpPr>
          <p:spPr>
            <a:xfrm>
              <a:off x="10485120" y="3925020"/>
              <a:ext cx="2380890" cy="105242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Display</a:t>
              </a:r>
              <a:endParaRPr lang="en-US" dirty="0"/>
            </a:p>
          </p:txBody>
        </p:sp>
        <p:cxnSp>
          <p:nvCxnSpPr>
            <p:cNvPr id="9" name="Straight Arrow Connector 8">
              <a:extLst>
                <a:ext uri="{FF2B5EF4-FFF2-40B4-BE49-F238E27FC236}">
                  <a16:creationId xmlns:a16="http://schemas.microsoft.com/office/drawing/2014/main" id="{90E6DD8C-5B09-9146-ACC0-A19C39743996}"/>
                </a:ext>
              </a:extLst>
            </p:cNvPr>
            <p:cNvCxnSpPr>
              <a:stCxn id="5" idx="4"/>
              <a:endCxn id="6" idx="1"/>
            </p:cNvCxnSpPr>
            <p:nvPr/>
          </p:nvCxnSpPr>
          <p:spPr>
            <a:xfrm>
              <a:off x="2915728" y="4452668"/>
              <a:ext cx="1000665" cy="0"/>
            </a:xfrm>
            <a:prstGeom prst="straightConnector1">
              <a:avLst/>
            </a:prstGeom>
            <a:ln w="38100">
              <a:solidFill>
                <a:schemeClr val="tx1"/>
              </a:solidFill>
              <a:tailEnd type="triangle"/>
            </a:ln>
          </p:spPr>
          <p:style>
            <a:lnRef idx="2">
              <a:schemeClr val="dk1"/>
            </a:lnRef>
            <a:fillRef idx="1">
              <a:schemeClr val="lt1"/>
            </a:fillRef>
            <a:effectRef idx="0">
              <a:schemeClr val="dk1"/>
            </a:effectRef>
            <a:fontRef idx="minor">
              <a:schemeClr val="dk1"/>
            </a:fontRef>
          </p:style>
        </p:cxnSp>
        <p:cxnSp>
          <p:nvCxnSpPr>
            <p:cNvPr id="10" name="Straight Arrow Connector 9">
              <a:extLst>
                <a:ext uri="{FF2B5EF4-FFF2-40B4-BE49-F238E27FC236}">
                  <a16:creationId xmlns:a16="http://schemas.microsoft.com/office/drawing/2014/main" id="{D4ED7E49-F01B-C74E-9F20-8FBD7F464B6C}"/>
                </a:ext>
              </a:extLst>
            </p:cNvPr>
            <p:cNvCxnSpPr>
              <a:endCxn id="7" idx="1"/>
            </p:cNvCxnSpPr>
            <p:nvPr/>
          </p:nvCxnSpPr>
          <p:spPr>
            <a:xfrm flipV="1">
              <a:off x="6314535" y="4454106"/>
              <a:ext cx="902324" cy="9184"/>
            </a:xfrm>
            <a:prstGeom prst="straightConnector1">
              <a:avLst/>
            </a:prstGeom>
            <a:ln w="38100">
              <a:solidFill>
                <a:schemeClr val="tx1"/>
              </a:solidFill>
              <a:tailEnd type="triangle"/>
            </a:ln>
          </p:spPr>
          <p:style>
            <a:lnRef idx="2">
              <a:schemeClr val="dk1"/>
            </a:lnRef>
            <a:fillRef idx="1">
              <a:schemeClr val="lt1"/>
            </a:fillRef>
            <a:effectRef idx="0">
              <a:schemeClr val="dk1"/>
            </a:effectRef>
            <a:fontRef idx="minor">
              <a:schemeClr val="dk1"/>
            </a:fontRef>
          </p:style>
        </p:cxnSp>
        <p:cxnSp>
          <p:nvCxnSpPr>
            <p:cNvPr id="11" name="Straight Arrow Connector 10">
              <a:extLst>
                <a:ext uri="{FF2B5EF4-FFF2-40B4-BE49-F238E27FC236}">
                  <a16:creationId xmlns:a16="http://schemas.microsoft.com/office/drawing/2014/main" id="{C293202A-2793-C642-A0E6-A3F1D578930E}"/>
                </a:ext>
              </a:extLst>
            </p:cNvPr>
            <p:cNvCxnSpPr/>
            <p:nvPr/>
          </p:nvCxnSpPr>
          <p:spPr>
            <a:xfrm flipV="1">
              <a:off x="9590273" y="4466147"/>
              <a:ext cx="902324" cy="9184"/>
            </a:xfrm>
            <a:prstGeom prst="straightConnector1">
              <a:avLst/>
            </a:prstGeom>
            <a:ln w="38100">
              <a:solidFill>
                <a:schemeClr val="tx1"/>
              </a:solidFill>
              <a:tailEnd type="triangle"/>
            </a:ln>
          </p:spPr>
          <p:style>
            <a:lnRef idx="2">
              <a:schemeClr val="dk1"/>
            </a:lnRef>
            <a:fillRef idx="1">
              <a:schemeClr val="lt1"/>
            </a:fillRef>
            <a:effectRef idx="0">
              <a:schemeClr val="dk1"/>
            </a:effectRef>
            <a:fontRef idx="minor">
              <a:schemeClr val="dk1"/>
            </a:fontRef>
          </p:style>
        </p:cxnSp>
      </p:grpSp>
      <p:pic>
        <p:nvPicPr>
          <p:cNvPr id="12" name="Picture 11">
            <a:extLst>
              <a:ext uri="{FF2B5EF4-FFF2-40B4-BE49-F238E27FC236}">
                <a16:creationId xmlns:a16="http://schemas.microsoft.com/office/drawing/2014/main" id="{A938D42B-9A7B-2D47-ACDB-4BF983905919}"/>
              </a:ext>
            </a:extLst>
          </p:cNvPr>
          <p:cNvPicPr>
            <a:picLocks noChangeAspect="1"/>
          </p:cNvPicPr>
          <p:nvPr/>
        </p:nvPicPr>
        <p:blipFill rotWithShape="1">
          <a:blip r:embed="rId3"/>
          <a:srcRect t="13076" r="12569" b="4249"/>
          <a:stretch/>
        </p:blipFill>
        <p:spPr>
          <a:xfrm>
            <a:off x="7850848" y="3258280"/>
            <a:ext cx="3079917" cy="2905293"/>
          </a:xfrm>
          <a:prstGeom prst="rect">
            <a:avLst/>
          </a:prstGeom>
        </p:spPr>
      </p:pic>
      <p:grpSp>
        <p:nvGrpSpPr>
          <p:cNvPr id="13" name="Group 12">
            <a:extLst>
              <a:ext uri="{FF2B5EF4-FFF2-40B4-BE49-F238E27FC236}">
                <a16:creationId xmlns:a16="http://schemas.microsoft.com/office/drawing/2014/main" id="{9746F840-71C8-154B-A2E2-7E8D1EA73DCD}"/>
              </a:ext>
            </a:extLst>
          </p:cNvPr>
          <p:cNvGrpSpPr>
            <a:grpSpLocks noChangeAspect="1"/>
          </p:cNvGrpSpPr>
          <p:nvPr/>
        </p:nvGrpSpPr>
        <p:grpSpPr>
          <a:xfrm>
            <a:off x="609257" y="4155345"/>
            <a:ext cx="7241934" cy="1399227"/>
            <a:chOff x="878941" y="4225518"/>
            <a:chExt cx="5999282" cy="1159132"/>
          </a:xfrm>
        </p:grpSpPr>
        <p:pic>
          <p:nvPicPr>
            <p:cNvPr id="16" name="Picture 15">
              <a:extLst>
                <a:ext uri="{FF2B5EF4-FFF2-40B4-BE49-F238E27FC236}">
                  <a16:creationId xmlns:a16="http://schemas.microsoft.com/office/drawing/2014/main" id="{164ECFE0-479D-EE4F-9F1B-B2AEC19B2AA5}"/>
                </a:ext>
              </a:extLst>
            </p:cNvPr>
            <p:cNvPicPr>
              <a:picLocks noChangeAspect="1"/>
            </p:cNvPicPr>
            <p:nvPr/>
          </p:nvPicPr>
          <p:blipFill>
            <a:blip r:embed="rId4"/>
            <a:stretch>
              <a:fillRect/>
            </a:stretch>
          </p:blipFill>
          <p:spPr>
            <a:xfrm>
              <a:off x="878941" y="4225518"/>
              <a:ext cx="5337102" cy="115913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61EA6214-F4AC-2F41-AB0A-303FA6E8CD1A}"/>
                </a:ext>
              </a:extLst>
            </p:cNvPr>
            <p:cNvCxnSpPr/>
            <p:nvPr/>
          </p:nvCxnSpPr>
          <p:spPr>
            <a:xfrm>
              <a:off x="6216043" y="4814228"/>
              <a:ext cx="662180" cy="0"/>
            </a:xfrm>
            <a:prstGeom prst="straightConnector1">
              <a:avLst/>
            </a:prstGeom>
            <a:ln w="38100">
              <a:solidFill>
                <a:schemeClr val="tx1"/>
              </a:solidFill>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45218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7E9C1D-A658-3C41-B13D-CCA94EE04AA9}"/>
              </a:ext>
            </a:extLst>
          </p:cNvPr>
          <p:cNvSpPr>
            <a:spLocks noGrp="1"/>
          </p:cNvSpPr>
          <p:nvPr>
            <p:ph idx="1"/>
          </p:nvPr>
        </p:nvSpPr>
        <p:spPr/>
        <p:txBody>
          <a:bodyPr>
            <a:normAutofit/>
          </a:bodyPr>
          <a:lstStyle/>
          <a:p>
            <a:r>
              <a:rPr lang="en-US" dirty="0">
                <a:solidFill>
                  <a:schemeClr val="bg1">
                    <a:lumMod val="75000"/>
                  </a:schemeClr>
                </a:solidFill>
              </a:rPr>
              <a:t>#1: Visualization is important for scientific insight</a:t>
            </a:r>
          </a:p>
          <a:p>
            <a:endParaRPr lang="en-US" dirty="0"/>
          </a:p>
          <a:p>
            <a:r>
              <a:rPr lang="en-US" dirty="0"/>
              <a:t>#2: Visualization can use significant resources on the HPC resource (10%-20% of the total runtime), meaning optimizing visualization will be beneficial</a:t>
            </a:r>
          </a:p>
          <a:p>
            <a:endParaRPr lang="en-US" dirty="0">
              <a:solidFill>
                <a:srgbClr val="FF0000"/>
              </a:solidFill>
            </a:endParaRPr>
          </a:p>
          <a:p>
            <a:r>
              <a:rPr lang="en-US" dirty="0">
                <a:solidFill>
                  <a:schemeClr val="bg1">
                    <a:lumMod val="75000"/>
                  </a:schemeClr>
                </a:solidFill>
              </a:rPr>
              <a:t>#3: The computing workload for visualization is different than that of simulation</a:t>
            </a:r>
          </a:p>
          <a:p>
            <a:pPr lvl="1"/>
            <a:r>
              <a:rPr lang="en-US" sz="2400" dirty="0">
                <a:solidFill>
                  <a:schemeClr val="bg1">
                    <a:lumMod val="75000"/>
                  </a:schemeClr>
                </a:solidFill>
              </a:rPr>
              <a:t>Lots of operations (</a:t>
            </a:r>
            <a:r>
              <a:rPr lang="en-US" sz="2400" i="1" dirty="0">
                <a:solidFill>
                  <a:schemeClr val="bg1">
                    <a:lumMod val="75000"/>
                  </a:schemeClr>
                </a:solidFill>
              </a:rPr>
              <a:t>e.g.</a:t>
            </a:r>
            <a:r>
              <a:rPr lang="en-US" sz="2400" dirty="0">
                <a:solidFill>
                  <a:schemeClr val="bg1">
                    <a:lumMod val="75000"/>
                  </a:schemeClr>
                </a:solidFill>
              </a:rPr>
              <a:t>, </a:t>
            </a:r>
            <a:r>
              <a:rPr lang="en-US" sz="2400" dirty="0" err="1">
                <a:solidFill>
                  <a:schemeClr val="bg1">
                    <a:lumMod val="75000"/>
                  </a:schemeClr>
                </a:solidFill>
              </a:rPr>
              <a:t>isovolume</a:t>
            </a:r>
            <a:r>
              <a:rPr lang="en-US" sz="2400" dirty="0">
                <a:solidFill>
                  <a:schemeClr val="bg1">
                    <a:lumMod val="75000"/>
                  </a:schemeClr>
                </a:solidFill>
              </a:rPr>
              <a:t>, contour, clip, ray tracing)</a:t>
            </a:r>
          </a:p>
          <a:p>
            <a:pPr lvl="1"/>
            <a:r>
              <a:rPr lang="en-US" sz="2400" dirty="0">
                <a:solidFill>
                  <a:schemeClr val="bg1">
                    <a:lumMod val="75000"/>
                  </a:schemeClr>
                </a:solidFill>
              </a:rPr>
              <a:t>Data intensive, not compute intensive</a:t>
            </a:r>
          </a:p>
          <a:p>
            <a:pPr lvl="1"/>
            <a:r>
              <a:rPr lang="en-US" sz="2400" dirty="0">
                <a:solidFill>
                  <a:schemeClr val="bg1">
                    <a:lumMod val="75000"/>
                  </a:schemeClr>
                </a:solidFill>
              </a:rPr>
              <a:t>Can be highly variable and imbalanced</a:t>
            </a:r>
          </a:p>
          <a:p>
            <a:pPr marL="57150" indent="0">
              <a:buNone/>
            </a:pPr>
            <a:endParaRPr lang="en-US" dirty="0"/>
          </a:p>
        </p:txBody>
      </p:sp>
      <p:sp>
        <p:nvSpPr>
          <p:cNvPr id="3" name="Title 2">
            <a:extLst>
              <a:ext uri="{FF2B5EF4-FFF2-40B4-BE49-F238E27FC236}">
                <a16:creationId xmlns:a16="http://schemas.microsoft.com/office/drawing/2014/main" id="{5FCFA1E4-C3AF-8941-8DEB-6615187ECD70}"/>
              </a:ext>
            </a:extLst>
          </p:cNvPr>
          <p:cNvSpPr>
            <a:spLocks noGrp="1"/>
          </p:cNvSpPr>
          <p:nvPr>
            <p:ph type="title"/>
          </p:nvPr>
        </p:nvSpPr>
        <p:spPr>
          <a:xfrm>
            <a:off x="609600" y="219514"/>
            <a:ext cx="11247620" cy="1008771"/>
          </a:xfrm>
        </p:spPr>
        <p:txBody>
          <a:bodyPr/>
          <a:lstStyle/>
          <a:p>
            <a:r>
              <a:rPr lang="en-US" dirty="0"/>
              <a:t>Visualization in a power-limited environment is an important topic</a:t>
            </a:r>
          </a:p>
        </p:txBody>
      </p:sp>
    </p:spTree>
    <p:extLst>
      <p:ext uri="{BB962C8B-B14F-4D97-AF65-F5344CB8AC3E}">
        <p14:creationId xmlns:p14="http://schemas.microsoft.com/office/powerpoint/2010/main" val="317044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6FB3E2-B1EA-2346-A459-506291A71E9A}"/>
              </a:ext>
            </a:extLst>
          </p:cNvPr>
          <p:cNvSpPr>
            <a:spLocks noGrp="1"/>
          </p:cNvSpPr>
          <p:nvPr>
            <p:ph type="title"/>
          </p:nvPr>
        </p:nvSpPr>
        <p:spPr/>
        <p:txBody>
          <a:bodyPr/>
          <a:lstStyle/>
          <a:p>
            <a:r>
              <a:rPr lang="en-US" dirty="0"/>
              <a:t>Visualization workflow is traditionally </a:t>
            </a:r>
            <a:r>
              <a:rPr lang="en-US" i="1" dirty="0"/>
              <a:t>post hoc</a:t>
            </a:r>
          </a:p>
        </p:txBody>
      </p:sp>
      <p:sp>
        <p:nvSpPr>
          <p:cNvPr id="2" name="Content Placeholder 1">
            <a:extLst>
              <a:ext uri="{FF2B5EF4-FFF2-40B4-BE49-F238E27FC236}">
                <a16:creationId xmlns:a16="http://schemas.microsoft.com/office/drawing/2014/main" id="{80EDB221-35D7-8C44-AAD7-281B99E0F1D2}"/>
              </a:ext>
            </a:extLst>
          </p:cNvPr>
          <p:cNvSpPr>
            <a:spLocks noGrp="1"/>
          </p:cNvSpPr>
          <p:nvPr>
            <p:ph idx="1"/>
          </p:nvPr>
        </p:nvSpPr>
        <p:spPr/>
        <p:txBody>
          <a:bodyPr/>
          <a:lstStyle/>
          <a:p>
            <a:r>
              <a:rPr lang="en-US" dirty="0"/>
              <a:t>First, simulation writes data to disk at regular time steps</a:t>
            </a:r>
          </a:p>
          <a:p>
            <a:endParaRPr lang="en-US" dirty="0"/>
          </a:p>
          <a:p>
            <a:endParaRPr lang="en-US" dirty="0"/>
          </a:p>
          <a:p>
            <a:r>
              <a:rPr lang="en-US" dirty="0"/>
              <a:t>Then, visualization program reads in data, performs operations, and displays results to user</a:t>
            </a:r>
          </a:p>
          <a:p>
            <a:pPr lvl="1"/>
            <a:r>
              <a:rPr lang="en-US" sz="2400" dirty="0"/>
              <a:t>Data can be explored by scientists at leisurely time scales</a:t>
            </a:r>
          </a:p>
        </p:txBody>
      </p:sp>
      <p:sp>
        <p:nvSpPr>
          <p:cNvPr id="5" name="TextBox 4">
            <a:extLst>
              <a:ext uri="{FF2B5EF4-FFF2-40B4-BE49-F238E27FC236}">
                <a16:creationId xmlns:a16="http://schemas.microsoft.com/office/drawing/2014/main" id="{EAE164DC-A49E-1741-AD2B-7A16666F9015}"/>
              </a:ext>
            </a:extLst>
          </p:cNvPr>
          <p:cNvSpPr txBox="1"/>
          <p:nvPr/>
        </p:nvSpPr>
        <p:spPr>
          <a:xfrm>
            <a:off x="9517175" y="2017183"/>
            <a:ext cx="2543760" cy="369332"/>
          </a:xfrm>
          <a:prstGeom prst="rect">
            <a:avLst/>
          </a:prstGeom>
          <a:noFill/>
        </p:spPr>
        <p:txBody>
          <a:bodyPr wrap="square" rtlCol="0">
            <a:spAutoFit/>
          </a:bodyPr>
          <a:lstStyle/>
          <a:p>
            <a:r>
              <a:rPr lang="en-US" i="1" dirty="0"/>
              <a:t>Time step 20, 40, 60, </a:t>
            </a:r>
            <a:r>
              <a:rPr lang="is-IS" i="1" dirty="0"/>
              <a:t>…</a:t>
            </a:r>
            <a:endParaRPr lang="en-US" i="1" dirty="0"/>
          </a:p>
        </p:txBody>
      </p:sp>
      <p:sp>
        <p:nvSpPr>
          <p:cNvPr id="6" name="TextBox 5">
            <a:extLst>
              <a:ext uri="{FF2B5EF4-FFF2-40B4-BE49-F238E27FC236}">
                <a16:creationId xmlns:a16="http://schemas.microsoft.com/office/drawing/2014/main" id="{399688E5-8947-1C49-9C1F-BAB092CCA524}"/>
              </a:ext>
            </a:extLst>
          </p:cNvPr>
          <p:cNvSpPr txBox="1"/>
          <p:nvPr/>
        </p:nvSpPr>
        <p:spPr>
          <a:xfrm>
            <a:off x="9517175" y="4565782"/>
            <a:ext cx="2543761" cy="646331"/>
          </a:xfrm>
          <a:prstGeom prst="rect">
            <a:avLst/>
          </a:prstGeom>
          <a:noFill/>
        </p:spPr>
        <p:txBody>
          <a:bodyPr wrap="square" rtlCol="0">
            <a:spAutoFit/>
          </a:bodyPr>
          <a:lstStyle/>
          <a:p>
            <a:r>
              <a:rPr lang="en-US" i="1" dirty="0"/>
              <a:t>Visualization algorithms, </a:t>
            </a:r>
          </a:p>
          <a:p>
            <a:r>
              <a:rPr lang="en-US" i="1" dirty="0"/>
              <a:t>render images</a:t>
            </a:r>
          </a:p>
        </p:txBody>
      </p:sp>
      <p:sp>
        <p:nvSpPr>
          <p:cNvPr id="8" name="Rounded Rectangle 7">
            <a:extLst>
              <a:ext uri="{FF2B5EF4-FFF2-40B4-BE49-F238E27FC236}">
                <a16:creationId xmlns:a16="http://schemas.microsoft.com/office/drawing/2014/main" id="{F29C99DA-2C68-0A4E-B396-B7270F2BE373}"/>
              </a:ext>
            </a:extLst>
          </p:cNvPr>
          <p:cNvSpPr/>
          <p:nvPr/>
        </p:nvSpPr>
        <p:spPr bwMode="auto">
          <a:xfrm>
            <a:off x="7333130" y="1567779"/>
            <a:ext cx="1792942" cy="494104"/>
          </a:xfrm>
          <a:prstGeom prst="roundRect">
            <a:avLst/>
          </a:prstGeom>
          <a:solidFill>
            <a:schemeClr val="bg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000" dirty="0">
                <a:solidFill>
                  <a:srgbClr val="000000"/>
                </a:solidFill>
              </a:rPr>
              <a:t>Simulation</a:t>
            </a:r>
          </a:p>
        </p:txBody>
      </p:sp>
      <p:sp>
        <p:nvSpPr>
          <p:cNvPr id="10" name="Rounded Rectangle 9">
            <a:extLst>
              <a:ext uri="{FF2B5EF4-FFF2-40B4-BE49-F238E27FC236}">
                <a16:creationId xmlns:a16="http://schemas.microsoft.com/office/drawing/2014/main" id="{831FC11E-2FE1-CE41-89C7-D5253CC56A96}"/>
              </a:ext>
            </a:extLst>
          </p:cNvPr>
          <p:cNvSpPr/>
          <p:nvPr/>
        </p:nvSpPr>
        <p:spPr bwMode="auto">
          <a:xfrm>
            <a:off x="7324165" y="2449196"/>
            <a:ext cx="1792942" cy="494104"/>
          </a:xfrm>
          <a:prstGeom prst="roundRect">
            <a:avLst/>
          </a:prstGeom>
          <a:solidFill>
            <a:schemeClr val="bg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000" dirty="0">
                <a:solidFill>
                  <a:srgbClr val="000000"/>
                </a:solidFill>
              </a:rPr>
              <a:t>Disk Write</a:t>
            </a:r>
          </a:p>
        </p:txBody>
      </p:sp>
      <p:cxnSp>
        <p:nvCxnSpPr>
          <p:cNvPr id="15" name="Elbow Connector 14">
            <a:extLst>
              <a:ext uri="{FF2B5EF4-FFF2-40B4-BE49-F238E27FC236}">
                <a16:creationId xmlns:a16="http://schemas.microsoft.com/office/drawing/2014/main" id="{DD1A6E08-48BD-E94A-9C99-0F5840418DA2}"/>
              </a:ext>
            </a:extLst>
          </p:cNvPr>
          <p:cNvCxnSpPr>
            <a:stCxn id="10" idx="1"/>
            <a:endCxn id="8" idx="1"/>
          </p:cNvCxnSpPr>
          <p:nvPr/>
        </p:nvCxnSpPr>
        <p:spPr>
          <a:xfrm rot="10800000" flipH="1">
            <a:off x="7324164" y="1814832"/>
            <a:ext cx="8965" cy="881417"/>
          </a:xfrm>
          <a:prstGeom prst="bentConnector3">
            <a:avLst>
              <a:gd name="adj1" fmla="val -2549916"/>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E4F344B-D748-3F42-AFAC-62B1896A6513}"/>
              </a:ext>
            </a:extLst>
          </p:cNvPr>
          <p:cNvCxnSpPr>
            <a:cxnSpLocks/>
            <a:stCxn id="8" idx="2"/>
            <a:endCxn id="10" idx="0"/>
          </p:cNvCxnSpPr>
          <p:nvPr/>
        </p:nvCxnSpPr>
        <p:spPr>
          <a:xfrm flipH="1">
            <a:off x="8220636" y="2061883"/>
            <a:ext cx="8965" cy="387313"/>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77119351-E28F-034B-82E7-9719EFB143B6}"/>
              </a:ext>
            </a:extLst>
          </p:cNvPr>
          <p:cNvSpPr/>
          <p:nvPr/>
        </p:nvSpPr>
        <p:spPr bwMode="auto">
          <a:xfrm>
            <a:off x="6836228" y="1316236"/>
            <a:ext cx="2549820" cy="1821412"/>
          </a:xfrm>
          <a:prstGeom prst="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ounded Rectangle 18">
            <a:extLst>
              <a:ext uri="{FF2B5EF4-FFF2-40B4-BE49-F238E27FC236}">
                <a16:creationId xmlns:a16="http://schemas.microsoft.com/office/drawing/2014/main" id="{CE1F2BEC-1A02-5249-A882-F662CEB088D7}"/>
              </a:ext>
            </a:extLst>
          </p:cNvPr>
          <p:cNvSpPr/>
          <p:nvPr/>
        </p:nvSpPr>
        <p:spPr bwMode="auto">
          <a:xfrm>
            <a:off x="7324165" y="3796836"/>
            <a:ext cx="1792942" cy="494104"/>
          </a:xfrm>
          <a:prstGeom prst="roundRect">
            <a:avLst/>
          </a:prstGeom>
          <a:solidFill>
            <a:schemeClr val="bg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000" dirty="0">
                <a:solidFill>
                  <a:srgbClr val="000000"/>
                </a:solidFill>
              </a:rPr>
              <a:t>Disk Read</a:t>
            </a:r>
          </a:p>
        </p:txBody>
      </p:sp>
      <p:sp>
        <p:nvSpPr>
          <p:cNvPr id="20" name="Rounded Rectangle 19">
            <a:extLst>
              <a:ext uri="{FF2B5EF4-FFF2-40B4-BE49-F238E27FC236}">
                <a16:creationId xmlns:a16="http://schemas.microsoft.com/office/drawing/2014/main" id="{54D8F247-924F-0045-9B8D-F28F3D66B881}"/>
              </a:ext>
            </a:extLst>
          </p:cNvPr>
          <p:cNvSpPr/>
          <p:nvPr/>
        </p:nvSpPr>
        <p:spPr bwMode="auto">
          <a:xfrm>
            <a:off x="7324164" y="4683704"/>
            <a:ext cx="1792942" cy="494104"/>
          </a:xfrm>
          <a:prstGeom prst="roundRect">
            <a:avLst/>
          </a:prstGeom>
          <a:solidFill>
            <a:schemeClr val="bg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000" dirty="0">
                <a:solidFill>
                  <a:srgbClr val="000000"/>
                </a:solidFill>
              </a:rPr>
              <a:t>Visualization</a:t>
            </a:r>
          </a:p>
        </p:txBody>
      </p:sp>
      <p:sp>
        <p:nvSpPr>
          <p:cNvPr id="21" name="Rounded Rectangle 20">
            <a:extLst>
              <a:ext uri="{FF2B5EF4-FFF2-40B4-BE49-F238E27FC236}">
                <a16:creationId xmlns:a16="http://schemas.microsoft.com/office/drawing/2014/main" id="{9C34B1D8-A28B-B940-B6AE-0CE1823D8ED5}"/>
              </a:ext>
            </a:extLst>
          </p:cNvPr>
          <p:cNvSpPr/>
          <p:nvPr/>
        </p:nvSpPr>
        <p:spPr bwMode="auto">
          <a:xfrm>
            <a:off x="7333130" y="5554942"/>
            <a:ext cx="1792942" cy="494104"/>
          </a:xfrm>
          <a:prstGeom prst="roundRect">
            <a:avLst/>
          </a:prstGeom>
          <a:solidFill>
            <a:schemeClr val="bg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000" dirty="0">
                <a:solidFill>
                  <a:srgbClr val="000000"/>
                </a:solidFill>
              </a:rPr>
              <a:t>Display</a:t>
            </a:r>
          </a:p>
        </p:txBody>
      </p:sp>
      <p:sp>
        <p:nvSpPr>
          <p:cNvPr id="26" name="Rectangle 25">
            <a:extLst>
              <a:ext uri="{FF2B5EF4-FFF2-40B4-BE49-F238E27FC236}">
                <a16:creationId xmlns:a16="http://schemas.microsoft.com/office/drawing/2014/main" id="{8ED65ABC-5F65-544B-8A0C-82C1A2D92D90}"/>
              </a:ext>
            </a:extLst>
          </p:cNvPr>
          <p:cNvSpPr/>
          <p:nvPr/>
        </p:nvSpPr>
        <p:spPr bwMode="auto">
          <a:xfrm>
            <a:off x="6840173" y="3547054"/>
            <a:ext cx="2563806" cy="2832349"/>
          </a:xfrm>
          <a:prstGeom prst="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28" name="Straight Arrow Connector 27">
            <a:extLst>
              <a:ext uri="{FF2B5EF4-FFF2-40B4-BE49-F238E27FC236}">
                <a16:creationId xmlns:a16="http://schemas.microsoft.com/office/drawing/2014/main" id="{01DD3051-CE98-C841-AD81-70986A3C6CD7}"/>
              </a:ext>
            </a:extLst>
          </p:cNvPr>
          <p:cNvCxnSpPr>
            <a:cxnSpLocks/>
            <a:stCxn id="19" idx="2"/>
            <a:endCxn id="20" idx="0"/>
          </p:cNvCxnSpPr>
          <p:nvPr/>
        </p:nvCxnSpPr>
        <p:spPr>
          <a:xfrm flipH="1">
            <a:off x="8220635" y="4290940"/>
            <a:ext cx="1" cy="392764"/>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7BDDF49-AFAB-5643-9AE3-9021A5C3E6B4}"/>
              </a:ext>
            </a:extLst>
          </p:cNvPr>
          <p:cNvCxnSpPr>
            <a:cxnSpLocks/>
            <a:endCxn id="21" idx="0"/>
          </p:cNvCxnSpPr>
          <p:nvPr/>
        </p:nvCxnSpPr>
        <p:spPr>
          <a:xfrm>
            <a:off x="8220636" y="5197636"/>
            <a:ext cx="8965" cy="357306"/>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AB71D86-B4DA-2345-8A8A-3923B5EF84FD}"/>
              </a:ext>
            </a:extLst>
          </p:cNvPr>
          <p:cNvSpPr txBox="1"/>
          <p:nvPr/>
        </p:nvSpPr>
        <p:spPr>
          <a:xfrm>
            <a:off x="10201835" y="6049487"/>
            <a:ext cx="1990165" cy="338554"/>
          </a:xfrm>
          <a:prstGeom prst="rect">
            <a:avLst/>
          </a:prstGeom>
          <a:solidFill>
            <a:schemeClr val="bg1"/>
          </a:solidFill>
        </p:spPr>
        <p:txBody>
          <a:bodyPr wrap="square" rtlCol="0">
            <a:spAutoFit/>
          </a:bodyPr>
          <a:lstStyle/>
          <a:p>
            <a:pPr marL="57150" indent="0" algn="r">
              <a:buNone/>
            </a:pPr>
            <a:r>
              <a:rPr lang="en-US" sz="1600" dirty="0"/>
              <a:t>c/o V. </a:t>
            </a:r>
            <a:r>
              <a:rPr lang="en-US" sz="1600" dirty="0" err="1"/>
              <a:t>Adhinarayanan</a:t>
            </a:r>
            <a:endParaRPr lang="en-US" sz="1600" dirty="0"/>
          </a:p>
        </p:txBody>
      </p:sp>
    </p:spTree>
    <p:extLst>
      <p:ext uri="{BB962C8B-B14F-4D97-AF65-F5344CB8AC3E}">
        <p14:creationId xmlns:p14="http://schemas.microsoft.com/office/powerpoint/2010/main" val="3843794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CBA16-02B0-EA4E-8654-334FFFC0B8C1}"/>
              </a:ext>
            </a:extLst>
          </p:cNvPr>
          <p:cNvSpPr>
            <a:spLocks noGrp="1"/>
          </p:cNvSpPr>
          <p:nvPr>
            <p:ph type="title"/>
          </p:nvPr>
        </p:nvSpPr>
        <p:spPr>
          <a:xfrm>
            <a:off x="609600" y="220136"/>
            <a:ext cx="10972800" cy="1005840"/>
          </a:xfrm>
        </p:spPr>
        <p:txBody>
          <a:bodyPr/>
          <a:lstStyle/>
          <a:p>
            <a:r>
              <a:rPr lang="en-US" i="1" dirty="0"/>
              <a:t>Post hoc</a:t>
            </a:r>
            <a:r>
              <a:rPr lang="en-US" dirty="0"/>
              <a:t> processing not feasible at </a:t>
            </a:r>
            <a:r>
              <a:rPr lang="en-US" dirty="0" err="1"/>
              <a:t>exascale</a:t>
            </a:r>
            <a:endParaRPr lang="en-US" dirty="0"/>
          </a:p>
        </p:txBody>
      </p:sp>
      <p:sp>
        <p:nvSpPr>
          <p:cNvPr id="4" name="Content Placeholder 3">
            <a:extLst>
              <a:ext uri="{FF2B5EF4-FFF2-40B4-BE49-F238E27FC236}">
                <a16:creationId xmlns:a16="http://schemas.microsoft.com/office/drawing/2014/main" id="{49305307-56C1-594A-B750-5634906C30C4}"/>
              </a:ext>
            </a:extLst>
          </p:cNvPr>
          <p:cNvSpPr>
            <a:spLocks noGrp="1"/>
          </p:cNvSpPr>
          <p:nvPr>
            <p:ph idx="1"/>
          </p:nvPr>
        </p:nvSpPr>
        <p:spPr/>
        <p:txBody>
          <a:bodyPr/>
          <a:lstStyle/>
          <a:p>
            <a:r>
              <a:rPr lang="en-US" dirty="0"/>
              <a:t>Compute – and thus ability to generate data – is increasing faster than I/O</a:t>
            </a:r>
          </a:p>
          <a:p>
            <a:r>
              <a:rPr lang="en-US" dirty="0"/>
              <a:t>Simulation codes should throttle rate of data saved</a:t>
            </a:r>
          </a:p>
          <a:p>
            <a:r>
              <a:rPr lang="en-US" dirty="0"/>
              <a:t>I/O gap limits ability to save data with high frequency</a:t>
            </a:r>
          </a:p>
          <a:p>
            <a:pPr lvl="1"/>
            <a:r>
              <a:rPr lang="en-US" sz="2400" dirty="0"/>
              <a:t>Result is </a:t>
            </a:r>
            <a:r>
              <a:rPr lang="en-US" sz="2400" i="1" dirty="0"/>
              <a:t>temporal sparsity</a:t>
            </a:r>
          </a:p>
          <a:p>
            <a:endParaRPr lang="en-US" dirty="0"/>
          </a:p>
          <a:p>
            <a:endParaRPr lang="en-US" dirty="0"/>
          </a:p>
          <a:p>
            <a:pPr marL="57150" indent="0">
              <a:buNone/>
            </a:pPr>
            <a:endParaRPr lang="en-US" dirty="0"/>
          </a:p>
          <a:p>
            <a:pPr marL="57150" indent="0">
              <a:buNone/>
            </a:pPr>
            <a:endParaRPr lang="en-US" dirty="0"/>
          </a:p>
        </p:txBody>
      </p:sp>
      <p:pic>
        <p:nvPicPr>
          <p:cNvPr id="18" name="Content Placeholder 17">
            <a:extLst>
              <a:ext uri="{FF2B5EF4-FFF2-40B4-BE49-F238E27FC236}">
                <a16:creationId xmlns:a16="http://schemas.microsoft.com/office/drawing/2014/main" id="{E8B6B3C4-D1A5-A542-8494-AED8ED9445F9}"/>
              </a:ext>
            </a:extLst>
          </p:cNvPr>
          <p:cNvPicPr>
            <a:picLocks noGrp="1" noChangeAspect="1"/>
          </p:cNvPicPr>
          <p:nvPr>
            <p:ph idx="10"/>
          </p:nvPr>
        </p:nvPicPr>
        <p:blipFill>
          <a:blip r:embed="rId3"/>
          <a:stretch>
            <a:fillRect/>
          </a:stretch>
        </p:blipFill>
        <p:spPr>
          <a:xfrm>
            <a:off x="6496050" y="1436688"/>
            <a:ext cx="4881562" cy="4881562"/>
          </a:xfrm>
        </p:spPr>
      </p:pic>
      <p:pic>
        <p:nvPicPr>
          <p:cNvPr id="6" name="Picture 5">
            <a:extLst>
              <a:ext uri="{FF2B5EF4-FFF2-40B4-BE49-F238E27FC236}">
                <a16:creationId xmlns:a16="http://schemas.microsoft.com/office/drawing/2014/main" id="{5A14FAF3-EEB3-8C42-ACB9-A11E4AEB5E20}"/>
              </a:ext>
            </a:extLst>
          </p:cNvPr>
          <p:cNvPicPr>
            <a:picLocks noChangeAspect="1"/>
          </p:cNvPicPr>
          <p:nvPr/>
        </p:nvPicPr>
        <p:blipFill>
          <a:blip r:embed="rId4"/>
          <a:stretch>
            <a:fillRect/>
          </a:stretch>
        </p:blipFill>
        <p:spPr>
          <a:xfrm>
            <a:off x="1098559" y="4628314"/>
            <a:ext cx="1608639" cy="1450686"/>
          </a:xfrm>
          <a:prstGeom prst="rect">
            <a:avLst/>
          </a:prstGeom>
        </p:spPr>
      </p:pic>
      <p:pic>
        <p:nvPicPr>
          <p:cNvPr id="7" name="Picture 6">
            <a:extLst>
              <a:ext uri="{FF2B5EF4-FFF2-40B4-BE49-F238E27FC236}">
                <a16:creationId xmlns:a16="http://schemas.microsoft.com/office/drawing/2014/main" id="{FCF9D95C-239A-7D4F-A096-9372050CF95E}"/>
              </a:ext>
            </a:extLst>
          </p:cNvPr>
          <p:cNvPicPr>
            <a:picLocks noChangeAspect="1"/>
          </p:cNvPicPr>
          <p:nvPr/>
        </p:nvPicPr>
        <p:blipFill>
          <a:blip r:embed="rId4"/>
          <a:stretch>
            <a:fillRect/>
          </a:stretch>
        </p:blipFill>
        <p:spPr>
          <a:xfrm>
            <a:off x="3966133" y="4628314"/>
            <a:ext cx="1608639" cy="1450686"/>
          </a:xfrm>
          <a:prstGeom prst="rect">
            <a:avLst/>
          </a:prstGeom>
        </p:spPr>
      </p:pic>
      <p:sp>
        <p:nvSpPr>
          <p:cNvPr id="8" name="TextBox 7">
            <a:extLst>
              <a:ext uri="{FF2B5EF4-FFF2-40B4-BE49-F238E27FC236}">
                <a16:creationId xmlns:a16="http://schemas.microsoft.com/office/drawing/2014/main" id="{1ECDC2C2-C8D4-DE49-81E3-385A1205E086}"/>
              </a:ext>
            </a:extLst>
          </p:cNvPr>
          <p:cNvSpPr txBox="1"/>
          <p:nvPr/>
        </p:nvSpPr>
        <p:spPr>
          <a:xfrm>
            <a:off x="1098558" y="5990697"/>
            <a:ext cx="1608640" cy="369332"/>
          </a:xfrm>
          <a:prstGeom prst="rect">
            <a:avLst/>
          </a:prstGeom>
          <a:noFill/>
        </p:spPr>
        <p:txBody>
          <a:bodyPr wrap="square" rtlCol="0">
            <a:spAutoFit/>
          </a:bodyPr>
          <a:lstStyle/>
          <a:p>
            <a:pPr algn="ctr"/>
            <a:r>
              <a:rPr lang="en-US" dirty="0"/>
              <a:t>Step 0</a:t>
            </a:r>
          </a:p>
        </p:txBody>
      </p:sp>
      <p:sp>
        <p:nvSpPr>
          <p:cNvPr id="9" name="TextBox 8">
            <a:extLst>
              <a:ext uri="{FF2B5EF4-FFF2-40B4-BE49-F238E27FC236}">
                <a16:creationId xmlns:a16="http://schemas.microsoft.com/office/drawing/2014/main" id="{ABBFC08E-6514-B847-A652-B382D0C2A0DF}"/>
              </a:ext>
            </a:extLst>
          </p:cNvPr>
          <p:cNvSpPr txBox="1"/>
          <p:nvPr/>
        </p:nvSpPr>
        <p:spPr>
          <a:xfrm>
            <a:off x="3966133" y="5996427"/>
            <a:ext cx="1608639" cy="369332"/>
          </a:xfrm>
          <a:prstGeom prst="rect">
            <a:avLst/>
          </a:prstGeom>
          <a:noFill/>
        </p:spPr>
        <p:txBody>
          <a:bodyPr wrap="square" rtlCol="0">
            <a:spAutoFit/>
          </a:bodyPr>
          <a:lstStyle/>
          <a:p>
            <a:pPr algn="ctr"/>
            <a:r>
              <a:rPr lang="en-US" dirty="0"/>
              <a:t>Step 1000</a:t>
            </a:r>
          </a:p>
        </p:txBody>
      </p:sp>
      <p:sp>
        <p:nvSpPr>
          <p:cNvPr id="10" name="TextBox 9">
            <a:extLst>
              <a:ext uri="{FF2B5EF4-FFF2-40B4-BE49-F238E27FC236}">
                <a16:creationId xmlns:a16="http://schemas.microsoft.com/office/drawing/2014/main" id="{B995AE64-874F-DC44-AADA-F36380A7E195}"/>
              </a:ext>
            </a:extLst>
          </p:cNvPr>
          <p:cNvSpPr txBox="1"/>
          <p:nvPr/>
        </p:nvSpPr>
        <p:spPr>
          <a:xfrm>
            <a:off x="2749163" y="5990697"/>
            <a:ext cx="1216969" cy="369332"/>
          </a:xfrm>
          <a:prstGeom prst="rect">
            <a:avLst/>
          </a:prstGeom>
          <a:noFill/>
        </p:spPr>
        <p:txBody>
          <a:bodyPr wrap="square" rtlCol="0">
            <a:spAutoFit/>
          </a:bodyPr>
          <a:lstStyle/>
          <a:p>
            <a:pPr algn="ctr"/>
            <a:r>
              <a:rPr lang="en-US" dirty="0"/>
              <a:t>Step 500</a:t>
            </a:r>
          </a:p>
        </p:txBody>
      </p:sp>
      <p:pic>
        <p:nvPicPr>
          <p:cNvPr id="11" name="Picture 10">
            <a:extLst>
              <a:ext uri="{FF2B5EF4-FFF2-40B4-BE49-F238E27FC236}">
                <a16:creationId xmlns:a16="http://schemas.microsoft.com/office/drawing/2014/main" id="{0E8C6132-8A4F-5B44-BCCF-626BDD890330}"/>
              </a:ext>
            </a:extLst>
          </p:cNvPr>
          <p:cNvPicPr>
            <a:picLocks noChangeAspect="1"/>
          </p:cNvPicPr>
          <p:nvPr/>
        </p:nvPicPr>
        <p:blipFill>
          <a:blip r:embed="rId5"/>
          <a:stretch>
            <a:fillRect/>
          </a:stretch>
        </p:blipFill>
        <p:spPr>
          <a:xfrm>
            <a:off x="2749163" y="4590470"/>
            <a:ext cx="1190254" cy="1378339"/>
          </a:xfrm>
          <a:prstGeom prst="rect">
            <a:avLst/>
          </a:prstGeom>
        </p:spPr>
      </p:pic>
      <p:sp>
        <p:nvSpPr>
          <p:cNvPr id="16" name="TextBox 15">
            <a:extLst>
              <a:ext uri="{FF2B5EF4-FFF2-40B4-BE49-F238E27FC236}">
                <a16:creationId xmlns:a16="http://schemas.microsoft.com/office/drawing/2014/main" id="{E56D1F11-6F81-A641-B9A0-3C8474443888}"/>
              </a:ext>
            </a:extLst>
          </p:cNvPr>
          <p:cNvSpPr txBox="1"/>
          <p:nvPr/>
        </p:nvSpPr>
        <p:spPr>
          <a:xfrm>
            <a:off x="9744635" y="6049487"/>
            <a:ext cx="2447365" cy="338554"/>
          </a:xfrm>
          <a:prstGeom prst="rect">
            <a:avLst/>
          </a:prstGeom>
          <a:solidFill>
            <a:schemeClr val="bg1"/>
          </a:solidFill>
        </p:spPr>
        <p:txBody>
          <a:bodyPr wrap="square" rtlCol="0">
            <a:spAutoFit/>
          </a:bodyPr>
          <a:lstStyle/>
          <a:p>
            <a:pPr marL="57150" indent="0" algn="r">
              <a:buNone/>
            </a:pPr>
            <a:r>
              <a:rPr lang="en-US" sz="1600" dirty="0"/>
              <a:t>c/o M. Larsen, B. Whitlock</a:t>
            </a:r>
          </a:p>
        </p:txBody>
      </p:sp>
    </p:spTree>
    <p:extLst>
      <p:ext uri="{BB962C8B-B14F-4D97-AF65-F5344CB8AC3E}">
        <p14:creationId xmlns:p14="http://schemas.microsoft.com/office/powerpoint/2010/main" val="1959919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594311-CBB3-DE43-BBD4-A244FD6C4D32}"/>
              </a:ext>
            </a:extLst>
          </p:cNvPr>
          <p:cNvSpPr>
            <a:spLocks noGrp="1"/>
          </p:cNvSpPr>
          <p:nvPr>
            <p:ph idx="1"/>
          </p:nvPr>
        </p:nvSpPr>
        <p:spPr/>
        <p:txBody>
          <a:bodyPr>
            <a:noAutofit/>
          </a:bodyPr>
          <a:lstStyle/>
          <a:p>
            <a:r>
              <a:rPr lang="en-US" dirty="0"/>
              <a:t>Data analysis and visualization occur </a:t>
            </a:r>
            <a:r>
              <a:rPr lang="en-US" i="1" dirty="0"/>
              <a:t>while</a:t>
            </a:r>
            <a:r>
              <a:rPr lang="en-US" dirty="0"/>
              <a:t> simulation is running</a:t>
            </a:r>
          </a:p>
          <a:p>
            <a:endParaRPr lang="en-US" dirty="0"/>
          </a:p>
          <a:p>
            <a:r>
              <a:rPr lang="en-US" dirty="0"/>
              <a:t>No storage of simulation’s state needed</a:t>
            </a:r>
          </a:p>
          <a:p>
            <a:endParaRPr lang="en-US" dirty="0"/>
          </a:p>
          <a:p>
            <a:r>
              <a:rPr lang="en-US" dirty="0"/>
              <a:t>Changes to HPC ecosystem pose challenges for visualization</a:t>
            </a:r>
          </a:p>
          <a:p>
            <a:pPr lvl="1"/>
            <a:r>
              <a:rPr lang="en-US" sz="2400" dirty="0"/>
              <a:t>Total execution time may increase since compute resources are shared</a:t>
            </a:r>
          </a:p>
        </p:txBody>
      </p:sp>
      <p:sp>
        <p:nvSpPr>
          <p:cNvPr id="4" name="Title 3">
            <a:extLst>
              <a:ext uri="{FF2B5EF4-FFF2-40B4-BE49-F238E27FC236}">
                <a16:creationId xmlns:a16="http://schemas.microsoft.com/office/drawing/2014/main" id="{70D6A3B4-2436-D34B-91E1-9F8371F7E8D3}"/>
              </a:ext>
            </a:extLst>
          </p:cNvPr>
          <p:cNvSpPr>
            <a:spLocks noGrp="1"/>
          </p:cNvSpPr>
          <p:nvPr>
            <p:ph type="title"/>
          </p:nvPr>
        </p:nvSpPr>
        <p:spPr/>
        <p:txBody>
          <a:bodyPr/>
          <a:lstStyle/>
          <a:p>
            <a:r>
              <a:rPr lang="en-US" dirty="0"/>
              <a:t>Transition to </a:t>
            </a:r>
            <a:r>
              <a:rPr lang="en-US" i="1" dirty="0"/>
              <a:t>in situ </a:t>
            </a:r>
            <a:r>
              <a:rPr lang="en-US" dirty="0"/>
              <a:t>visualization</a:t>
            </a:r>
            <a:r>
              <a:rPr lang="en-US" i="1" dirty="0"/>
              <a:t> </a:t>
            </a:r>
            <a:r>
              <a:rPr lang="en-US" dirty="0"/>
              <a:t>to bypass I/O gap</a:t>
            </a:r>
          </a:p>
        </p:txBody>
      </p:sp>
    </p:spTree>
    <p:extLst>
      <p:ext uri="{BB962C8B-B14F-4D97-AF65-F5344CB8AC3E}">
        <p14:creationId xmlns:p14="http://schemas.microsoft.com/office/powerpoint/2010/main" val="3583509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7E9C1D-A658-3C41-B13D-CCA94EE04AA9}"/>
              </a:ext>
            </a:extLst>
          </p:cNvPr>
          <p:cNvSpPr>
            <a:spLocks noGrp="1"/>
          </p:cNvSpPr>
          <p:nvPr>
            <p:ph idx="1"/>
          </p:nvPr>
        </p:nvSpPr>
        <p:spPr/>
        <p:txBody>
          <a:bodyPr>
            <a:normAutofit/>
          </a:bodyPr>
          <a:lstStyle/>
          <a:p>
            <a:r>
              <a:rPr lang="en-US" dirty="0">
                <a:solidFill>
                  <a:schemeClr val="bg1">
                    <a:lumMod val="75000"/>
                  </a:schemeClr>
                </a:solidFill>
              </a:rPr>
              <a:t>#1: Visualization is important for scientific insight</a:t>
            </a:r>
          </a:p>
          <a:p>
            <a:endParaRPr lang="en-US" dirty="0">
              <a:solidFill>
                <a:schemeClr val="bg1">
                  <a:lumMod val="75000"/>
                </a:schemeClr>
              </a:solidFill>
            </a:endParaRPr>
          </a:p>
          <a:p>
            <a:r>
              <a:rPr lang="en-US" dirty="0">
                <a:solidFill>
                  <a:schemeClr val="bg1">
                    <a:lumMod val="75000"/>
                  </a:schemeClr>
                </a:solidFill>
              </a:rPr>
              <a:t>#2: Visualization can use significant resources on the HPC resource (10%-20% of the total runtime), meaning optimizing visualization will be beneficial</a:t>
            </a:r>
          </a:p>
          <a:p>
            <a:endParaRPr lang="en-US" dirty="0"/>
          </a:p>
          <a:p>
            <a:r>
              <a:rPr lang="en-US" dirty="0"/>
              <a:t>#3: The computing workload for visualization is different than that of simulation</a:t>
            </a:r>
          </a:p>
          <a:p>
            <a:pPr lvl="1"/>
            <a:r>
              <a:rPr lang="en-US" sz="2400" dirty="0"/>
              <a:t>Lots of operations (</a:t>
            </a:r>
            <a:r>
              <a:rPr lang="en-US" sz="2400" i="1" dirty="0"/>
              <a:t>e.g.</a:t>
            </a:r>
            <a:r>
              <a:rPr lang="en-US" sz="2400" dirty="0"/>
              <a:t>, </a:t>
            </a:r>
            <a:r>
              <a:rPr lang="en-US" sz="2400" dirty="0" err="1"/>
              <a:t>isovolume</a:t>
            </a:r>
            <a:r>
              <a:rPr lang="en-US" sz="2400" dirty="0"/>
              <a:t>, contour, clip, ray tracing)</a:t>
            </a:r>
          </a:p>
          <a:p>
            <a:pPr lvl="1"/>
            <a:r>
              <a:rPr lang="en-US" sz="2400" dirty="0"/>
              <a:t>Data intensive, not compute intensive</a:t>
            </a:r>
          </a:p>
          <a:p>
            <a:pPr lvl="1"/>
            <a:r>
              <a:rPr lang="en-US" sz="2400" dirty="0"/>
              <a:t>Can be highly variable and imbalanced</a:t>
            </a:r>
          </a:p>
          <a:p>
            <a:pPr marL="57150" indent="0">
              <a:buNone/>
            </a:pPr>
            <a:endParaRPr lang="en-US" dirty="0"/>
          </a:p>
        </p:txBody>
      </p:sp>
      <p:sp>
        <p:nvSpPr>
          <p:cNvPr id="3" name="Title 2">
            <a:extLst>
              <a:ext uri="{FF2B5EF4-FFF2-40B4-BE49-F238E27FC236}">
                <a16:creationId xmlns:a16="http://schemas.microsoft.com/office/drawing/2014/main" id="{5FCFA1E4-C3AF-8941-8DEB-6615187ECD70}"/>
              </a:ext>
            </a:extLst>
          </p:cNvPr>
          <p:cNvSpPr>
            <a:spLocks noGrp="1"/>
          </p:cNvSpPr>
          <p:nvPr>
            <p:ph type="title"/>
          </p:nvPr>
        </p:nvSpPr>
        <p:spPr>
          <a:xfrm>
            <a:off x="609600" y="219514"/>
            <a:ext cx="11247620" cy="1008771"/>
          </a:xfrm>
        </p:spPr>
        <p:txBody>
          <a:bodyPr/>
          <a:lstStyle/>
          <a:p>
            <a:r>
              <a:rPr lang="en-US" dirty="0"/>
              <a:t>Visualization in a power-limited environment is an important topic</a:t>
            </a:r>
          </a:p>
        </p:txBody>
      </p:sp>
    </p:spTree>
    <p:extLst>
      <p:ext uri="{BB962C8B-B14F-4D97-AF65-F5344CB8AC3E}">
        <p14:creationId xmlns:p14="http://schemas.microsoft.com/office/powerpoint/2010/main" val="101981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E5733-A0E2-F948-BB2E-96926FC4B480}"/>
              </a:ext>
            </a:extLst>
          </p:cNvPr>
          <p:cNvPicPr>
            <a:picLocks noGrp="1" noChangeAspect="1"/>
          </p:cNvPicPr>
          <p:nvPr>
            <p:ph idx="1"/>
          </p:nvPr>
        </p:nvPicPr>
        <p:blipFill>
          <a:blip r:embed="rId3"/>
          <a:stretch>
            <a:fillRect/>
          </a:stretch>
        </p:blipFill>
        <p:spPr>
          <a:xfrm>
            <a:off x="2612231" y="4000457"/>
            <a:ext cx="1828800" cy="1828800"/>
          </a:xfrm>
        </p:spPr>
      </p:pic>
      <p:sp>
        <p:nvSpPr>
          <p:cNvPr id="3" name="Title 2">
            <a:extLst>
              <a:ext uri="{FF2B5EF4-FFF2-40B4-BE49-F238E27FC236}">
                <a16:creationId xmlns:a16="http://schemas.microsoft.com/office/drawing/2014/main" id="{0B5FD666-4FDB-DE42-8472-4AB29F36A79C}"/>
              </a:ext>
            </a:extLst>
          </p:cNvPr>
          <p:cNvSpPr>
            <a:spLocks noGrp="1"/>
          </p:cNvSpPr>
          <p:nvPr>
            <p:ph type="title"/>
          </p:nvPr>
        </p:nvSpPr>
        <p:spPr/>
        <p:txBody>
          <a:bodyPr/>
          <a:lstStyle/>
          <a:p>
            <a:r>
              <a:rPr lang="en-US" dirty="0"/>
              <a:t>There are many visualization algorithms</a:t>
            </a:r>
          </a:p>
        </p:txBody>
      </p:sp>
      <p:pic>
        <p:nvPicPr>
          <p:cNvPr id="7" name="Picture 6">
            <a:extLst>
              <a:ext uri="{FF2B5EF4-FFF2-40B4-BE49-F238E27FC236}">
                <a16:creationId xmlns:a16="http://schemas.microsoft.com/office/drawing/2014/main" id="{F0C48C68-26AC-1849-8B80-97E2A6CE6E6B}"/>
              </a:ext>
            </a:extLst>
          </p:cNvPr>
          <p:cNvPicPr>
            <a:picLocks noChangeAspect="1"/>
          </p:cNvPicPr>
          <p:nvPr/>
        </p:nvPicPr>
        <p:blipFill>
          <a:blip r:embed="rId4"/>
          <a:stretch>
            <a:fillRect/>
          </a:stretch>
        </p:blipFill>
        <p:spPr>
          <a:xfrm>
            <a:off x="4614863" y="1531241"/>
            <a:ext cx="1828800" cy="1828800"/>
          </a:xfrm>
          <a:prstGeom prst="rect">
            <a:avLst/>
          </a:prstGeom>
        </p:spPr>
      </p:pic>
      <p:pic>
        <p:nvPicPr>
          <p:cNvPr id="9" name="Picture 8">
            <a:extLst>
              <a:ext uri="{FF2B5EF4-FFF2-40B4-BE49-F238E27FC236}">
                <a16:creationId xmlns:a16="http://schemas.microsoft.com/office/drawing/2014/main" id="{B228AC64-8844-C946-80DB-1BECABE8B504}"/>
              </a:ext>
            </a:extLst>
          </p:cNvPr>
          <p:cNvPicPr>
            <a:picLocks noChangeAspect="1"/>
          </p:cNvPicPr>
          <p:nvPr/>
        </p:nvPicPr>
        <p:blipFill>
          <a:blip r:embed="rId5"/>
          <a:stretch>
            <a:fillRect/>
          </a:stretch>
        </p:blipFill>
        <p:spPr>
          <a:xfrm>
            <a:off x="609600" y="1531241"/>
            <a:ext cx="1828800" cy="1828800"/>
          </a:xfrm>
          <a:prstGeom prst="rect">
            <a:avLst/>
          </a:prstGeom>
        </p:spPr>
      </p:pic>
      <p:pic>
        <p:nvPicPr>
          <p:cNvPr id="11" name="Picture 10">
            <a:extLst>
              <a:ext uri="{FF2B5EF4-FFF2-40B4-BE49-F238E27FC236}">
                <a16:creationId xmlns:a16="http://schemas.microsoft.com/office/drawing/2014/main" id="{8DDEAEE7-289A-6E43-A079-75298398DC2E}"/>
              </a:ext>
            </a:extLst>
          </p:cNvPr>
          <p:cNvPicPr>
            <a:picLocks noChangeAspect="1"/>
          </p:cNvPicPr>
          <p:nvPr/>
        </p:nvPicPr>
        <p:blipFill>
          <a:blip r:embed="rId6"/>
          <a:stretch>
            <a:fillRect/>
          </a:stretch>
        </p:blipFill>
        <p:spPr>
          <a:xfrm>
            <a:off x="6617493" y="4004100"/>
            <a:ext cx="1828800" cy="1828800"/>
          </a:xfrm>
          <a:prstGeom prst="rect">
            <a:avLst/>
          </a:prstGeom>
        </p:spPr>
      </p:pic>
      <p:pic>
        <p:nvPicPr>
          <p:cNvPr id="13" name="Picture 12">
            <a:extLst>
              <a:ext uri="{FF2B5EF4-FFF2-40B4-BE49-F238E27FC236}">
                <a16:creationId xmlns:a16="http://schemas.microsoft.com/office/drawing/2014/main" id="{192D1CDE-195C-6447-A473-F2A015584412}"/>
              </a:ext>
            </a:extLst>
          </p:cNvPr>
          <p:cNvPicPr>
            <a:picLocks noChangeAspect="1"/>
          </p:cNvPicPr>
          <p:nvPr/>
        </p:nvPicPr>
        <p:blipFill>
          <a:blip r:embed="rId7"/>
          <a:stretch>
            <a:fillRect/>
          </a:stretch>
        </p:blipFill>
        <p:spPr>
          <a:xfrm>
            <a:off x="6617493" y="1531241"/>
            <a:ext cx="1828800" cy="1828800"/>
          </a:xfrm>
          <a:prstGeom prst="rect">
            <a:avLst/>
          </a:prstGeom>
        </p:spPr>
      </p:pic>
      <p:pic>
        <p:nvPicPr>
          <p:cNvPr id="15" name="Picture 14">
            <a:extLst>
              <a:ext uri="{FF2B5EF4-FFF2-40B4-BE49-F238E27FC236}">
                <a16:creationId xmlns:a16="http://schemas.microsoft.com/office/drawing/2014/main" id="{ABD70871-B17C-1047-A0E8-540D707E151A}"/>
              </a:ext>
            </a:extLst>
          </p:cNvPr>
          <p:cNvPicPr>
            <a:picLocks noChangeAspect="1"/>
          </p:cNvPicPr>
          <p:nvPr/>
        </p:nvPicPr>
        <p:blipFill>
          <a:blip r:embed="rId8"/>
          <a:stretch>
            <a:fillRect/>
          </a:stretch>
        </p:blipFill>
        <p:spPr>
          <a:xfrm>
            <a:off x="609600" y="4000457"/>
            <a:ext cx="1828800" cy="1828800"/>
          </a:xfrm>
          <a:prstGeom prst="rect">
            <a:avLst/>
          </a:prstGeom>
        </p:spPr>
      </p:pic>
      <p:pic>
        <p:nvPicPr>
          <p:cNvPr id="17" name="Picture 16">
            <a:extLst>
              <a:ext uri="{FF2B5EF4-FFF2-40B4-BE49-F238E27FC236}">
                <a16:creationId xmlns:a16="http://schemas.microsoft.com/office/drawing/2014/main" id="{EC6BEF4B-2FBB-C14D-96D7-D05CE90D329B}"/>
              </a:ext>
            </a:extLst>
          </p:cNvPr>
          <p:cNvPicPr>
            <a:picLocks noChangeAspect="1"/>
          </p:cNvPicPr>
          <p:nvPr/>
        </p:nvPicPr>
        <p:blipFill>
          <a:blip r:embed="rId9"/>
          <a:stretch>
            <a:fillRect/>
          </a:stretch>
        </p:blipFill>
        <p:spPr>
          <a:xfrm>
            <a:off x="2612231" y="1531241"/>
            <a:ext cx="1828800" cy="1828800"/>
          </a:xfrm>
          <a:prstGeom prst="rect">
            <a:avLst/>
          </a:prstGeom>
        </p:spPr>
      </p:pic>
      <p:pic>
        <p:nvPicPr>
          <p:cNvPr id="19" name="Picture 18">
            <a:extLst>
              <a:ext uri="{FF2B5EF4-FFF2-40B4-BE49-F238E27FC236}">
                <a16:creationId xmlns:a16="http://schemas.microsoft.com/office/drawing/2014/main" id="{6A0AA960-35DB-1B49-A22F-DC1D986E86FB}"/>
              </a:ext>
            </a:extLst>
          </p:cNvPr>
          <p:cNvPicPr>
            <a:picLocks noChangeAspect="1"/>
          </p:cNvPicPr>
          <p:nvPr/>
        </p:nvPicPr>
        <p:blipFill>
          <a:blip r:embed="rId10"/>
          <a:stretch>
            <a:fillRect/>
          </a:stretch>
        </p:blipFill>
        <p:spPr>
          <a:xfrm>
            <a:off x="4614863" y="3991371"/>
            <a:ext cx="1828800" cy="1828800"/>
          </a:xfrm>
          <a:prstGeom prst="rect">
            <a:avLst/>
          </a:prstGeom>
        </p:spPr>
      </p:pic>
      <p:sp>
        <p:nvSpPr>
          <p:cNvPr id="21" name="TextBox 20">
            <a:extLst>
              <a:ext uri="{FF2B5EF4-FFF2-40B4-BE49-F238E27FC236}">
                <a16:creationId xmlns:a16="http://schemas.microsoft.com/office/drawing/2014/main" id="{70484B88-56F4-A04B-A4D6-02DFD09A5AE3}"/>
              </a:ext>
            </a:extLst>
          </p:cNvPr>
          <p:cNvSpPr txBox="1"/>
          <p:nvPr/>
        </p:nvSpPr>
        <p:spPr>
          <a:xfrm>
            <a:off x="609600" y="3360041"/>
            <a:ext cx="1828800" cy="369332"/>
          </a:xfrm>
          <a:prstGeom prst="rect">
            <a:avLst/>
          </a:prstGeom>
          <a:noFill/>
        </p:spPr>
        <p:txBody>
          <a:bodyPr wrap="square" rtlCol="0">
            <a:spAutoFit/>
          </a:bodyPr>
          <a:lstStyle/>
          <a:p>
            <a:pPr algn="ctr"/>
            <a:r>
              <a:rPr lang="en-US" dirty="0"/>
              <a:t>Contour</a:t>
            </a:r>
          </a:p>
        </p:txBody>
      </p:sp>
      <p:sp>
        <p:nvSpPr>
          <p:cNvPr id="22" name="TextBox 21">
            <a:extLst>
              <a:ext uri="{FF2B5EF4-FFF2-40B4-BE49-F238E27FC236}">
                <a16:creationId xmlns:a16="http://schemas.microsoft.com/office/drawing/2014/main" id="{3FC1E602-F198-474E-BD25-5F4BBA1E43DD}"/>
              </a:ext>
            </a:extLst>
          </p:cNvPr>
          <p:cNvSpPr txBox="1"/>
          <p:nvPr/>
        </p:nvSpPr>
        <p:spPr>
          <a:xfrm>
            <a:off x="609600" y="5845585"/>
            <a:ext cx="1828800" cy="369332"/>
          </a:xfrm>
          <a:prstGeom prst="rect">
            <a:avLst/>
          </a:prstGeom>
          <a:noFill/>
        </p:spPr>
        <p:txBody>
          <a:bodyPr wrap="square" rtlCol="0">
            <a:spAutoFit/>
          </a:bodyPr>
          <a:lstStyle/>
          <a:p>
            <a:pPr algn="ctr"/>
            <a:r>
              <a:rPr lang="en-US" dirty="0"/>
              <a:t>Slice</a:t>
            </a:r>
          </a:p>
        </p:txBody>
      </p:sp>
      <p:sp>
        <p:nvSpPr>
          <p:cNvPr id="23" name="TextBox 22">
            <a:extLst>
              <a:ext uri="{FF2B5EF4-FFF2-40B4-BE49-F238E27FC236}">
                <a16:creationId xmlns:a16="http://schemas.microsoft.com/office/drawing/2014/main" id="{FC3C9B59-2193-5B44-862E-0FF08943D749}"/>
              </a:ext>
            </a:extLst>
          </p:cNvPr>
          <p:cNvSpPr txBox="1"/>
          <p:nvPr/>
        </p:nvSpPr>
        <p:spPr>
          <a:xfrm>
            <a:off x="2580084" y="3360041"/>
            <a:ext cx="1828800" cy="369332"/>
          </a:xfrm>
          <a:prstGeom prst="rect">
            <a:avLst/>
          </a:prstGeom>
          <a:noFill/>
        </p:spPr>
        <p:txBody>
          <a:bodyPr wrap="square" rtlCol="0">
            <a:spAutoFit/>
          </a:bodyPr>
          <a:lstStyle/>
          <a:p>
            <a:pPr algn="ctr"/>
            <a:r>
              <a:rPr lang="en-US" dirty="0"/>
              <a:t>Threshold</a:t>
            </a:r>
          </a:p>
        </p:txBody>
      </p:sp>
      <p:sp>
        <p:nvSpPr>
          <p:cNvPr id="24" name="TextBox 23">
            <a:extLst>
              <a:ext uri="{FF2B5EF4-FFF2-40B4-BE49-F238E27FC236}">
                <a16:creationId xmlns:a16="http://schemas.microsoft.com/office/drawing/2014/main" id="{85384801-98B5-3347-9303-B13658B5825B}"/>
              </a:ext>
            </a:extLst>
          </p:cNvPr>
          <p:cNvSpPr txBox="1"/>
          <p:nvPr/>
        </p:nvSpPr>
        <p:spPr>
          <a:xfrm>
            <a:off x="2612231" y="5845585"/>
            <a:ext cx="1828800" cy="353943"/>
          </a:xfrm>
          <a:prstGeom prst="rect">
            <a:avLst/>
          </a:prstGeom>
          <a:noFill/>
        </p:spPr>
        <p:txBody>
          <a:bodyPr wrap="square" rtlCol="0">
            <a:spAutoFit/>
          </a:bodyPr>
          <a:lstStyle/>
          <a:p>
            <a:pPr algn="ctr"/>
            <a:r>
              <a:rPr lang="en-US" sz="1700" dirty="0"/>
              <a:t>Particle Advection</a:t>
            </a:r>
          </a:p>
        </p:txBody>
      </p:sp>
      <p:sp>
        <p:nvSpPr>
          <p:cNvPr id="25" name="TextBox 24">
            <a:extLst>
              <a:ext uri="{FF2B5EF4-FFF2-40B4-BE49-F238E27FC236}">
                <a16:creationId xmlns:a16="http://schemas.microsoft.com/office/drawing/2014/main" id="{6B7FB40A-E21E-D041-A930-47E7A3C3B772}"/>
              </a:ext>
            </a:extLst>
          </p:cNvPr>
          <p:cNvSpPr txBox="1"/>
          <p:nvPr/>
        </p:nvSpPr>
        <p:spPr>
          <a:xfrm>
            <a:off x="4614862" y="3360041"/>
            <a:ext cx="1828800" cy="369332"/>
          </a:xfrm>
          <a:prstGeom prst="rect">
            <a:avLst/>
          </a:prstGeom>
          <a:noFill/>
        </p:spPr>
        <p:txBody>
          <a:bodyPr wrap="square" rtlCol="0">
            <a:spAutoFit/>
          </a:bodyPr>
          <a:lstStyle/>
          <a:p>
            <a:pPr algn="ctr"/>
            <a:r>
              <a:rPr lang="en-US" dirty="0"/>
              <a:t>Spherical Clip</a:t>
            </a:r>
          </a:p>
        </p:txBody>
      </p:sp>
      <p:sp>
        <p:nvSpPr>
          <p:cNvPr id="26" name="TextBox 25">
            <a:extLst>
              <a:ext uri="{FF2B5EF4-FFF2-40B4-BE49-F238E27FC236}">
                <a16:creationId xmlns:a16="http://schemas.microsoft.com/office/drawing/2014/main" id="{F61E0683-E428-714E-B5FE-59DFE56F4C23}"/>
              </a:ext>
            </a:extLst>
          </p:cNvPr>
          <p:cNvSpPr txBox="1"/>
          <p:nvPr/>
        </p:nvSpPr>
        <p:spPr>
          <a:xfrm>
            <a:off x="4614862" y="5830196"/>
            <a:ext cx="1828800" cy="369332"/>
          </a:xfrm>
          <a:prstGeom prst="rect">
            <a:avLst/>
          </a:prstGeom>
          <a:noFill/>
        </p:spPr>
        <p:txBody>
          <a:bodyPr wrap="square" rtlCol="0">
            <a:spAutoFit/>
          </a:bodyPr>
          <a:lstStyle/>
          <a:p>
            <a:pPr algn="ctr"/>
            <a:r>
              <a:rPr lang="en-US" dirty="0"/>
              <a:t>Volume Render</a:t>
            </a:r>
          </a:p>
        </p:txBody>
      </p:sp>
      <p:sp>
        <p:nvSpPr>
          <p:cNvPr id="27" name="TextBox 26">
            <a:extLst>
              <a:ext uri="{FF2B5EF4-FFF2-40B4-BE49-F238E27FC236}">
                <a16:creationId xmlns:a16="http://schemas.microsoft.com/office/drawing/2014/main" id="{ACA17F81-B9F2-D14F-808C-1E601D98AFF9}"/>
              </a:ext>
            </a:extLst>
          </p:cNvPr>
          <p:cNvSpPr txBox="1"/>
          <p:nvPr/>
        </p:nvSpPr>
        <p:spPr>
          <a:xfrm>
            <a:off x="6617493" y="5825205"/>
            <a:ext cx="1828800" cy="369332"/>
          </a:xfrm>
          <a:prstGeom prst="rect">
            <a:avLst/>
          </a:prstGeom>
          <a:noFill/>
        </p:spPr>
        <p:txBody>
          <a:bodyPr wrap="square" rtlCol="0">
            <a:spAutoFit/>
          </a:bodyPr>
          <a:lstStyle/>
          <a:p>
            <a:pPr algn="ctr"/>
            <a:r>
              <a:rPr lang="en-US" dirty="0" err="1"/>
              <a:t>Isovolume</a:t>
            </a:r>
            <a:endParaRPr lang="en-US" dirty="0"/>
          </a:p>
        </p:txBody>
      </p:sp>
      <p:sp>
        <p:nvSpPr>
          <p:cNvPr id="28" name="TextBox 27">
            <a:extLst>
              <a:ext uri="{FF2B5EF4-FFF2-40B4-BE49-F238E27FC236}">
                <a16:creationId xmlns:a16="http://schemas.microsoft.com/office/drawing/2014/main" id="{87C89226-52B6-DC48-872C-EFD16DF14097}"/>
              </a:ext>
            </a:extLst>
          </p:cNvPr>
          <p:cNvSpPr txBox="1"/>
          <p:nvPr/>
        </p:nvSpPr>
        <p:spPr>
          <a:xfrm>
            <a:off x="6617493" y="3367585"/>
            <a:ext cx="1828800" cy="369332"/>
          </a:xfrm>
          <a:prstGeom prst="rect">
            <a:avLst/>
          </a:prstGeom>
          <a:noFill/>
        </p:spPr>
        <p:txBody>
          <a:bodyPr wrap="square" rtlCol="0">
            <a:spAutoFit/>
          </a:bodyPr>
          <a:lstStyle/>
          <a:p>
            <a:pPr algn="ctr"/>
            <a:r>
              <a:rPr lang="en-US" dirty="0"/>
              <a:t>Ray Tracing</a:t>
            </a:r>
          </a:p>
        </p:txBody>
      </p:sp>
      <p:sp>
        <p:nvSpPr>
          <p:cNvPr id="36" name="TextBox 35">
            <a:extLst>
              <a:ext uri="{FF2B5EF4-FFF2-40B4-BE49-F238E27FC236}">
                <a16:creationId xmlns:a16="http://schemas.microsoft.com/office/drawing/2014/main" id="{209A6DED-F6CA-B745-980A-E479329E9EFA}"/>
              </a:ext>
            </a:extLst>
          </p:cNvPr>
          <p:cNvSpPr txBox="1"/>
          <p:nvPr/>
        </p:nvSpPr>
        <p:spPr>
          <a:xfrm>
            <a:off x="9949543" y="6015314"/>
            <a:ext cx="2242457" cy="338554"/>
          </a:xfrm>
          <a:prstGeom prst="rect">
            <a:avLst/>
          </a:prstGeom>
          <a:noFill/>
        </p:spPr>
        <p:txBody>
          <a:bodyPr wrap="square" rtlCol="0">
            <a:spAutoFit/>
          </a:bodyPr>
          <a:lstStyle/>
          <a:p>
            <a:pPr algn="r"/>
            <a:r>
              <a:rPr lang="en-US" sz="1600" dirty="0" err="1"/>
              <a:t>CloverLeaf</a:t>
            </a:r>
            <a:r>
              <a:rPr lang="en-US" sz="1600" dirty="0"/>
              <a:t> 200</a:t>
            </a:r>
            <a:r>
              <a:rPr lang="en-US" sz="1600" baseline="30000" dirty="0"/>
              <a:t>th</a:t>
            </a:r>
            <a:r>
              <a:rPr lang="en-US" sz="1600" dirty="0"/>
              <a:t> cycle</a:t>
            </a:r>
          </a:p>
        </p:txBody>
      </p:sp>
      <p:sp>
        <p:nvSpPr>
          <p:cNvPr id="20" name="Content Placeholder 4">
            <a:extLst>
              <a:ext uri="{FF2B5EF4-FFF2-40B4-BE49-F238E27FC236}">
                <a16:creationId xmlns:a16="http://schemas.microsoft.com/office/drawing/2014/main" id="{A6A6889C-5178-4D4E-8199-DF90B7DF58B8}"/>
              </a:ext>
            </a:extLst>
          </p:cNvPr>
          <p:cNvSpPr txBox="1">
            <a:spLocks/>
          </p:cNvSpPr>
          <p:nvPr/>
        </p:nvSpPr>
        <p:spPr>
          <a:xfrm>
            <a:off x="2694527" y="1984519"/>
            <a:ext cx="1664208" cy="950976"/>
          </a:xfrm>
          <a:prstGeom prst="rect">
            <a:avLst/>
          </a:prstGeom>
          <a:solidFill>
            <a:schemeClr val="bg1"/>
          </a:solidFill>
        </p:spPr>
        <p:txBody>
          <a:bodyPr vert="horz" lIns="0" tIns="0" rIns="0" bIns="0" rtlCol="0" anchor="ct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buNone/>
            </a:pPr>
            <a:r>
              <a:rPr lang="en-US" sz="2000" dirty="0"/>
              <a:t>Min/Max</a:t>
            </a:r>
          </a:p>
        </p:txBody>
      </p:sp>
      <p:sp>
        <p:nvSpPr>
          <p:cNvPr id="29" name="Content Placeholder 4">
            <a:extLst>
              <a:ext uri="{FF2B5EF4-FFF2-40B4-BE49-F238E27FC236}">
                <a16:creationId xmlns:a16="http://schemas.microsoft.com/office/drawing/2014/main" id="{2AE87628-57BA-3F45-82FF-AC64594ED89C}"/>
              </a:ext>
            </a:extLst>
          </p:cNvPr>
          <p:cNvSpPr txBox="1">
            <a:spLocks/>
          </p:cNvSpPr>
          <p:nvPr/>
        </p:nvSpPr>
        <p:spPr>
          <a:xfrm>
            <a:off x="6699789" y="4443760"/>
            <a:ext cx="1664208" cy="950976"/>
          </a:xfrm>
          <a:prstGeom prst="rect">
            <a:avLst/>
          </a:prstGeom>
          <a:solidFill>
            <a:schemeClr val="bg1"/>
          </a:solidFill>
        </p:spPr>
        <p:txBody>
          <a:bodyPr vert="horz" lIns="0" tIns="0" rIns="0" bIns="0" rtlCol="0" anchor="ct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buNone/>
            </a:pPr>
            <a:r>
              <a:rPr lang="en-US" sz="2000" dirty="0"/>
              <a:t>Min/Max</a:t>
            </a:r>
          </a:p>
        </p:txBody>
      </p:sp>
      <p:sp>
        <p:nvSpPr>
          <p:cNvPr id="30" name="Content Placeholder 4">
            <a:extLst>
              <a:ext uri="{FF2B5EF4-FFF2-40B4-BE49-F238E27FC236}">
                <a16:creationId xmlns:a16="http://schemas.microsoft.com/office/drawing/2014/main" id="{EDCCC735-ECCE-A949-9C7D-875BE4E26411}"/>
              </a:ext>
            </a:extLst>
          </p:cNvPr>
          <p:cNvSpPr txBox="1">
            <a:spLocks/>
          </p:cNvSpPr>
          <p:nvPr/>
        </p:nvSpPr>
        <p:spPr>
          <a:xfrm>
            <a:off x="4697158" y="1978314"/>
            <a:ext cx="1664208" cy="950976"/>
          </a:xfrm>
          <a:prstGeom prst="rect">
            <a:avLst/>
          </a:prstGeom>
          <a:solidFill>
            <a:schemeClr val="bg1"/>
          </a:solidFill>
        </p:spPr>
        <p:txBody>
          <a:bodyPr vert="horz" lIns="0" tIns="0" rIns="0" bIns="0" rtlCol="0" anchor="ct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a:t>Radius,</a:t>
            </a:r>
          </a:p>
          <a:p>
            <a:pPr marL="0" indent="0" algn="ctr" defTabSz="914400">
              <a:spcBef>
                <a:spcPts val="0"/>
              </a:spcBef>
              <a:buNone/>
            </a:pPr>
            <a:r>
              <a:rPr lang="en-US" sz="2000" dirty="0"/>
              <a:t>Center</a:t>
            </a:r>
          </a:p>
        </p:txBody>
      </p:sp>
      <p:sp>
        <p:nvSpPr>
          <p:cNvPr id="31" name="Content Placeholder 4">
            <a:extLst>
              <a:ext uri="{FF2B5EF4-FFF2-40B4-BE49-F238E27FC236}">
                <a16:creationId xmlns:a16="http://schemas.microsoft.com/office/drawing/2014/main" id="{BC044D0C-739E-F54F-AD9A-169A8E83840F}"/>
              </a:ext>
            </a:extLst>
          </p:cNvPr>
          <p:cNvSpPr txBox="1">
            <a:spLocks/>
          </p:cNvSpPr>
          <p:nvPr/>
        </p:nvSpPr>
        <p:spPr>
          <a:xfrm>
            <a:off x="2694527" y="4441327"/>
            <a:ext cx="1664208" cy="950976"/>
          </a:xfrm>
          <a:prstGeom prst="rect">
            <a:avLst/>
          </a:prstGeom>
          <a:solidFill>
            <a:schemeClr val="bg1"/>
          </a:solidFill>
        </p:spPr>
        <p:txBody>
          <a:bodyPr vert="horz" lIns="0" tIns="0" rIns="0" bIns="0" rtlCol="0" anchor="ctr">
            <a:normAutofit fontScale="92500" lnSpcReduction="200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a:t>Number of seeded particles,</a:t>
            </a:r>
          </a:p>
          <a:p>
            <a:pPr marL="0" indent="0" algn="ctr" defTabSz="914400">
              <a:spcBef>
                <a:spcPts val="0"/>
              </a:spcBef>
              <a:buNone/>
            </a:pPr>
            <a:r>
              <a:rPr lang="en-US" sz="2000" dirty="0"/>
              <a:t>Step length,</a:t>
            </a:r>
          </a:p>
          <a:p>
            <a:pPr marL="0" indent="0" algn="ctr" defTabSz="914400">
              <a:spcBef>
                <a:spcPts val="0"/>
              </a:spcBef>
              <a:buNone/>
            </a:pPr>
            <a:r>
              <a:rPr lang="en-US" sz="2000" dirty="0"/>
              <a:t>Number of steps</a:t>
            </a:r>
          </a:p>
        </p:txBody>
      </p:sp>
      <p:sp>
        <p:nvSpPr>
          <p:cNvPr id="32" name="Content Placeholder 4">
            <a:extLst>
              <a:ext uri="{FF2B5EF4-FFF2-40B4-BE49-F238E27FC236}">
                <a16:creationId xmlns:a16="http://schemas.microsoft.com/office/drawing/2014/main" id="{97F1D1A5-983E-D443-B78B-7A23E5682F87}"/>
              </a:ext>
            </a:extLst>
          </p:cNvPr>
          <p:cNvSpPr txBox="1">
            <a:spLocks/>
          </p:cNvSpPr>
          <p:nvPr/>
        </p:nvSpPr>
        <p:spPr>
          <a:xfrm>
            <a:off x="4697158" y="4439369"/>
            <a:ext cx="1664208" cy="950976"/>
          </a:xfrm>
          <a:prstGeom prst="rect">
            <a:avLst/>
          </a:prstGeom>
          <a:solidFill>
            <a:schemeClr val="bg1"/>
          </a:solidFill>
        </p:spPr>
        <p:txBody>
          <a:bodyPr vert="horz" lIns="0" tIns="0" rIns="0" bIns="0" rtlCol="0" anchor="ctr">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1400" dirty="0"/>
              <a:t>Camera position,</a:t>
            </a:r>
          </a:p>
          <a:p>
            <a:pPr marL="0" indent="0" algn="ctr" defTabSz="914400">
              <a:spcBef>
                <a:spcPts val="0"/>
              </a:spcBef>
              <a:buNone/>
            </a:pPr>
            <a:r>
              <a:rPr lang="en-US" sz="1400" dirty="0"/>
              <a:t>Image resolution,</a:t>
            </a:r>
          </a:p>
          <a:p>
            <a:pPr marL="0" indent="0" algn="ctr" defTabSz="914400">
              <a:spcBef>
                <a:spcPts val="0"/>
              </a:spcBef>
              <a:buNone/>
            </a:pPr>
            <a:r>
              <a:rPr lang="en-US" sz="1400" dirty="0"/>
              <a:t>Transfer function,</a:t>
            </a:r>
          </a:p>
          <a:p>
            <a:pPr marL="0" indent="0" algn="ctr" defTabSz="914400">
              <a:spcBef>
                <a:spcPts val="0"/>
              </a:spcBef>
              <a:buNone/>
            </a:pPr>
            <a:r>
              <a:rPr lang="en-US" sz="1400" dirty="0"/>
              <a:t>Number of samples</a:t>
            </a:r>
          </a:p>
        </p:txBody>
      </p:sp>
      <p:sp>
        <p:nvSpPr>
          <p:cNvPr id="33" name="Content Placeholder 4">
            <a:extLst>
              <a:ext uri="{FF2B5EF4-FFF2-40B4-BE49-F238E27FC236}">
                <a16:creationId xmlns:a16="http://schemas.microsoft.com/office/drawing/2014/main" id="{13DFE05E-BF29-E04A-9AD7-2B2254D65B87}"/>
              </a:ext>
            </a:extLst>
          </p:cNvPr>
          <p:cNvSpPr txBox="1">
            <a:spLocks/>
          </p:cNvSpPr>
          <p:nvPr/>
        </p:nvSpPr>
        <p:spPr>
          <a:xfrm>
            <a:off x="6699789" y="1978314"/>
            <a:ext cx="1664208" cy="950976"/>
          </a:xfrm>
          <a:prstGeom prst="rect">
            <a:avLst/>
          </a:prstGeom>
          <a:solidFill>
            <a:schemeClr val="bg1"/>
          </a:solidFill>
        </p:spPr>
        <p:txBody>
          <a:bodyPr vert="horz" lIns="0" tIns="0" rIns="0" bIns="0" rtlCol="0" anchor="ctr">
            <a:normAutofit fontScale="85000" lnSpcReduction="100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a:t>Camera position,</a:t>
            </a:r>
          </a:p>
          <a:p>
            <a:pPr marL="0" indent="0" algn="ctr" defTabSz="914400">
              <a:spcBef>
                <a:spcPts val="0"/>
              </a:spcBef>
              <a:buNone/>
            </a:pPr>
            <a:r>
              <a:rPr lang="en-US" sz="2000" dirty="0"/>
              <a:t>Image resolution,</a:t>
            </a:r>
          </a:p>
          <a:p>
            <a:pPr marL="0" indent="0" algn="ctr" defTabSz="914400">
              <a:spcBef>
                <a:spcPts val="0"/>
              </a:spcBef>
              <a:buNone/>
            </a:pPr>
            <a:r>
              <a:rPr lang="en-US" sz="2000" dirty="0"/>
              <a:t>Number of samples</a:t>
            </a:r>
          </a:p>
        </p:txBody>
      </p:sp>
      <p:sp>
        <p:nvSpPr>
          <p:cNvPr id="34" name="Content Placeholder 4">
            <a:extLst>
              <a:ext uri="{FF2B5EF4-FFF2-40B4-BE49-F238E27FC236}">
                <a16:creationId xmlns:a16="http://schemas.microsoft.com/office/drawing/2014/main" id="{C041CBB4-23BC-3E43-A209-7EE4DC5B04F8}"/>
              </a:ext>
            </a:extLst>
          </p:cNvPr>
          <p:cNvSpPr txBox="1">
            <a:spLocks/>
          </p:cNvSpPr>
          <p:nvPr/>
        </p:nvSpPr>
        <p:spPr>
          <a:xfrm>
            <a:off x="690019" y="4441327"/>
            <a:ext cx="1664208" cy="950976"/>
          </a:xfrm>
          <a:prstGeom prst="rect">
            <a:avLst/>
          </a:prstGeom>
          <a:solidFill>
            <a:schemeClr val="bg1"/>
          </a:solidFill>
        </p:spPr>
        <p:txBody>
          <a:bodyPr vert="horz" lIns="0" tIns="0" rIns="0" bIns="0" rtlCol="0" anchor="ct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a:t>Position,</a:t>
            </a:r>
          </a:p>
          <a:p>
            <a:pPr marL="0" indent="0" algn="ctr" defTabSz="914400">
              <a:spcBef>
                <a:spcPts val="0"/>
              </a:spcBef>
              <a:buNone/>
            </a:pPr>
            <a:r>
              <a:rPr lang="en-US" sz="2000" dirty="0"/>
              <a:t>Normal</a:t>
            </a:r>
          </a:p>
        </p:txBody>
      </p:sp>
      <p:sp>
        <p:nvSpPr>
          <p:cNvPr id="35" name="Content Placeholder 4">
            <a:extLst>
              <a:ext uri="{FF2B5EF4-FFF2-40B4-BE49-F238E27FC236}">
                <a16:creationId xmlns:a16="http://schemas.microsoft.com/office/drawing/2014/main" id="{1E0F488A-1ADA-B34B-8485-65CC482B7FEC}"/>
              </a:ext>
            </a:extLst>
          </p:cNvPr>
          <p:cNvSpPr txBox="1">
            <a:spLocks/>
          </p:cNvSpPr>
          <p:nvPr/>
        </p:nvSpPr>
        <p:spPr>
          <a:xfrm>
            <a:off x="693772" y="1984519"/>
            <a:ext cx="1660455" cy="946304"/>
          </a:xfrm>
          <a:prstGeom prst="rect">
            <a:avLst/>
          </a:prstGeom>
          <a:solidFill>
            <a:schemeClr val="bg1"/>
          </a:solidFill>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buNone/>
            </a:pPr>
            <a:r>
              <a:rPr lang="en-US" sz="2000" dirty="0" err="1"/>
              <a:t>Isovalue</a:t>
            </a:r>
            <a:r>
              <a:rPr lang="en-US" sz="2000" dirty="0"/>
              <a:t>(s),</a:t>
            </a:r>
          </a:p>
          <a:p>
            <a:pPr marL="0" indent="0" algn="ctr" defTabSz="914400">
              <a:spcBef>
                <a:spcPts val="0"/>
              </a:spcBef>
              <a:buNone/>
            </a:pPr>
            <a:r>
              <a:rPr lang="en-US" sz="2000" dirty="0"/>
              <a:t>Number of contours</a:t>
            </a:r>
          </a:p>
        </p:txBody>
      </p:sp>
      <p:sp>
        <p:nvSpPr>
          <p:cNvPr id="37" name="Content Placeholder 1">
            <a:extLst>
              <a:ext uri="{FF2B5EF4-FFF2-40B4-BE49-F238E27FC236}">
                <a16:creationId xmlns:a16="http://schemas.microsoft.com/office/drawing/2014/main" id="{A6333228-8F21-AC4B-B0D1-ECDDFE24AE92}"/>
              </a:ext>
            </a:extLst>
          </p:cNvPr>
          <p:cNvSpPr txBox="1">
            <a:spLocks/>
          </p:cNvSpPr>
          <p:nvPr/>
        </p:nvSpPr>
        <p:spPr>
          <a:xfrm>
            <a:off x="8620123" y="1531241"/>
            <a:ext cx="3133513" cy="4314344"/>
          </a:xfrm>
          <a:prstGeom prst="rect">
            <a:avLst/>
          </a:prstGeom>
        </p:spPr>
        <p:txBody>
          <a:bodyPr vert="horz" lIns="0" tIns="0" rIns="0" bIns="0" rtlCol="0">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buClr>
                <a:srgbClr val="124732"/>
              </a:buClr>
            </a:pPr>
            <a:r>
              <a:rPr lang="en-US" sz="2400" dirty="0"/>
              <a:t>Execution behaviors differ across algorithms</a:t>
            </a:r>
          </a:p>
          <a:p>
            <a:pPr defTabSz="914400">
              <a:buClr>
                <a:srgbClr val="124732"/>
              </a:buClr>
            </a:pPr>
            <a:r>
              <a:rPr lang="en-US" sz="2400" dirty="0"/>
              <a:t>Unique configurations for each algorithm</a:t>
            </a:r>
          </a:p>
          <a:p>
            <a:pPr defTabSz="914400">
              <a:buClr>
                <a:srgbClr val="124732"/>
              </a:buClr>
            </a:pPr>
            <a:r>
              <a:rPr lang="en-US" sz="2400" dirty="0"/>
              <a:t>Pipeline algorithms together</a:t>
            </a:r>
          </a:p>
          <a:p>
            <a:pPr defTabSz="914400">
              <a:buClr>
                <a:srgbClr val="124732"/>
              </a:buClr>
            </a:pPr>
            <a:r>
              <a:rPr lang="en-US" sz="2400" dirty="0"/>
              <a:t>Output data generated conditionally based on input value</a:t>
            </a:r>
            <a:endParaRPr lang="en-US" sz="2000" dirty="0"/>
          </a:p>
        </p:txBody>
      </p:sp>
    </p:spTree>
    <p:extLst>
      <p:ext uri="{BB962C8B-B14F-4D97-AF65-F5344CB8AC3E}">
        <p14:creationId xmlns:p14="http://schemas.microsoft.com/office/powerpoint/2010/main" val="9545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P spid="31" grpId="0" animBg="1"/>
      <p:bldP spid="32" grpId="0" animBg="1"/>
      <p:bldP spid="33" grpId="0" animBg="1"/>
      <p:bldP spid="34"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2D7C789-9B28-6949-BC9B-040834B34C2C}"/>
              </a:ext>
            </a:extLst>
          </p:cNvPr>
          <p:cNvSpPr/>
          <p:nvPr/>
        </p:nvSpPr>
        <p:spPr bwMode="auto">
          <a:xfrm>
            <a:off x="9503936" y="15752"/>
            <a:ext cx="2534293" cy="1621972"/>
          </a:xfrm>
          <a:prstGeom prst="rect">
            <a:avLst/>
          </a:prstGeom>
          <a:solidFill>
            <a:schemeClr val="bg1"/>
          </a:solidFill>
          <a:ln>
            <a:noFill/>
            <a:headEnd/>
            <a:tailEnd/>
          </a:ln>
          <a:effectLst>
            <a:outerShdw dist="25000" sx="1000" sy="1000" rotWithShape="0">
              <a:srgbClr val="000000"/>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 name="Title 2">
            <a:extLst>
              <a:ext uri="{FF2B5EF4-FFF2-40B4-BE49-F238E27FC236}">
                <a16:creationId xmlns:a16="http://schemas.microsoft.com/office/drawing/2014/main" id="{BED26EDD-6852-6F4E-98D3-0D86EE2A91A7}"/>
              </a:ext>
            </a:extLst>
          </p:cNvPr>
          <p:cNvSpPr>
            <a:spLocks noGrp="1"/>
          </p:cNvSpPr>
          <p:nvPr>
            <p:ph type="title"/>
          </p:nvPr>
        </p:nvSpPr>
        <p:spPr>
          <a:xfrm>
            <a:off x="609600" y="219514"/>
            <a:ext cx="10972800" cy="1008771"/>
          </a:xfrm>
        </p:spPr>
        <p:txBody>
          <a:bodyPr/>
          <a:lstStyle/>
          <a:p>
            <a:r>
              <a:rPr lang="en-US" dirty="0"/>
              <a:t>In situ load imbalance example: Ares</a:t>
            </a:r>
          </a:p>
        </p:txBody>
      </p:sp>
      <p:pic>
        <p:nvPicPr>
          <p:cNvPr id="7" name="Picture 6">
            <a:extLst>
              <a:ext uri="{FF2B5EF4-FFF2-40B4-BE49-F238E27FC236}">
                <a16:creationId xmlns:a16="http://schemas.microsoft.com/office/drawing/2014/main" id="{25D4450C-177D-ED46-B2E3-DE476F686591}"/>
              </a:ext>
            </a:extLst>
          </p:cNvPr>
          <p:cNvPicPr>
            <a:picLocks noChangeAspect="1"/>
          </p:cNvPicPr>
          <p:nvPr/>
        </p:nvPicPr>
        <p:blipFill>
          <a:blip r:embed="rId3"/>
          <a:stretch>
            <a:fillRect/>
          </a:stretch>
        </p:blipFill>
        <p:spPr>
          <a:xfrm>
            <a:off x="7804194" y="1642834"/>
            <a:ext cx="2749875" cy="2743200"/>
          </a:xfrm>
          <a:prstGeom prst="rect">
            <a:avLst/>
          </a:prstGeom>
        </p:spPr>
      </p:pic>
      <p:sp>
        <p:nvSpPr>
          <p:cNvPr id="10" name="TextBox 9">
            <a:extLst>
              <a:ext uri="{FF2B5EF4-FFF2-40B4-BE49-F238E27FC236}">
                <a16:creationId xmlns:a16="http://schemas.microsoft.com/office/drawing/2014/main" id="{95F9504D-4A6A-A746-ACDC-A8F3F7328C92}"/>
              </a:ext>
            </a:extLst>
          </p:cNvPr>
          <p:cNvSpPr txBox="1"/>
          <p:nvPr/>
        </p:nvSpPr>
        <p:spPr>
          <a:xfrm>
            <a:off x="4681399" y="4843234"/>
            <a:ext cx="2775824" cy="400110"/>
          </a:xfrm>
          <a:prstGeom prst="rect">
            <a:avLst/>
          </a:prstGeom>
          <a:noFill/>
        </p:spPr>
        <p:txBody>
          <a:bodyPr wrap="square" rtlCol="0">
            <a:spAutoFit/>
          </a:bodyPr>
          <a:lstStyle/>
          <a:p>
            <a:pPr algn="ctr"/>
            <a:r>
              <a:rPr lang="en-US" sz="2000" dirty="0"/>
              <a:t>~50% of ranks</a:t>
            </a:r>
          </a:p>
        </p:txBody>
      </p:sp>
      <p:sp>
        <p:nvSpPr>
          <p:cNvPr id="11" name="TextBox 10">
            <a:extLst>
              <a:ext uri="{FF2B5EF4-FFF2-40B4-BE49-F238E27FC236}">
                <a16:creationId xmlns:a16="http://schemas.microsoft.com/office/drawing/2014/main" id="{2ADBF936-5664-9E4B-A6F1-815279619D89}"/>
              </a:ext>
            </a:extLst>
          </p:cNvPr>
          <p:cNvSpPr txBox="1"/>
          <p:nvPr/>
        </p:nvSpPr>
        <p:spPr>
          <a:xfrm>
            <a:off x="7804194" y="4404908"/>
            <a:ext cx="2749876" cy="400110"/>
          </a:xfrm>
          <a:prstGeom prst="rect">
            <a:avLst/>
          </a:prstGeom>
          <a:noFill/>
        </p:spPr>
        <p:txBody>
          <a:bodyPr wrap="square" rtlCol="0">
            <a:spAutoFit/>
          </a:bodyPr>
          <a:lstStyle/>
          <a:p>
            <a:pPr algn="ctr"/>
            <a:r>
              <a:rPr lang="en-US" sz="2000" dirty="0"/>
              <a:t>Clip quarter of data set</a:t>
            </a:r>
          </a:p>
        </p:txBody>
      </p:sp>
      <p:sp>
        <p:nvSpPr>
          <p:cNvPr id="12" name="TextBox 11">
            <a:extLst>
              <a:ext uri="{FF2B5EF4-FFF2-40B4-BE49-F238E27FC236}">
                <a16:creationId xmlns:a16="http://schemas.microsoft.com/office/drawing/2014/main" id="{F9754081-FB2C-BE4B-B26E-C40E3A9319BD}"/>
              </a:ext>
            </a:extLst>
          </p:cNvPr>
          <p:cNvSpPr txBox="1"/>
          <p:nvPr/>
        </p:nvSpPr>
        <p:spPr>
          <a:xfrm>
            <a:off x="7846309" y="4843234"/>
            <a:ext cx="2726595" cy="400110"/>
          </a:xfrm>
          <a:prstGeom prst="rect">
            <a:avLst/>
          </a:prstGeom>
          <a:noFill/>
        </p:spPr>
        <p:txBody>
          <a:bodyPr wrap="square" rtlCol="0">
            <a:spAutoFit/>
          </a:bodyPr>
          <a:lstStyle/>
          <a:p>
            <a:pPr algn="ctr"/>
            <a:r>
              <a:rPr lang="en-US" sz="2000" dirty="0"/>
              <a:t>~37.5% of ranks</a:t>
            </a:r>
          </a:p>
        </p:txBody>
      </p:sp>
      <p:sp>
        <p:nvSpPr>
          <p:cNvPr id="13" name="TextBox 12">
            <a:extLst>
              <a:ext uri="{FF2B5EF4-FFF2-40B4-BE49-F238E27FC236}">
                <a16:creationId xmlns:a16="http://schemas.microsoft.com/office/drawing/2014/main" id="{3C94B7CF-23A1-1842-A65D-7FFB85C7A8F2}"/>
              </a:ext>
            </a:extLst>
          </p:cNvPr>
          <p:cNvSpPr txBox="1"/>
          <p:nvPr/>
        </p:nvSpPr>
        <p:spPr>
          <a:xfrm>
            <a:off x="4632809" y="4404908"/>
            <a:ext cx="2824414" cy="400110"/>
          </a:xfrm>
          <a:prstGeom prst="rect">
            <a:avLst/>
          </a:prstGeom>
          <a:noFill/>
        </p:spPr>
        <p:txBody>
          <a:bodyPr wrap="square" rtlCol="0">
            <a:spAutoFit/>
          </a:bodyPr>
          <a:lstStyle/>
          <a:p>
            <a:pPr algn="ctr"/>
            <a:r>
              <a:rPr lang="en-US" sz="2000" dirty="0" err="1"/>
              <a:t>Isovolume</a:t>
            </a:r>
            <a:r>
              <a:rPr lang="en-US" sz="2000" dirty="0"/>
              <a:t> of mixing layer</a:t>
            </a:r>
          </a:p>
        </p:txBody>
      </p:sp>
      <p:pic>
        <p:nvPicPr>
          <p:cNvPr id="15" name="Picture 14">
            <a:extLst>
              <a:ext uri="{FF2B5EF4-FFF2-40B4-BE49-F238E27FC236}">
                <a16:creationId xmlns:a16="http://schemas.microsoft.com/office/drawing/2014/main" id="{A28076A8-6DC5-804B-ADF1-24D44D4E4643}"/>
              </a:ext>
            </a:extLst>
          </p:cNvPr>
          <p:cNvPicPr>
            <a:picLocks noChangeAspect="1"/>
          </p:cNvPicPr>
          <p:nvPr/>
        </p:nvPicPr>
        <p:blipFill>
          <a:blip r:embed="rId4"/>
          <a:stretch>
            <a:fillRect/>
          </a:stretch>
        </p:blipFill>
        <p:spPr>
          <a:xfrm>
            <a:off x="4639284" y="1642834"/>
            <a:ext cx="2817939" cy="2743200"/>
          </a:xfrm>
          <a:prstGeom prst="rect">
            <a:avLst/>
          </a:prstGeom>
        </p:spPr>
      </p:pic>
      <p:sp>
        <p:nvSpPr>
          <p:cNvPr id="22" name="TextBox 21">
            <a:extLst>
              <a:ext uri="{FF2B5EF4-FFF2-40B4-BE49-F238E27FC236}">
                <a16:creationId xmlns:a16="http://schemas.microsoft.com/office/drawing/2014/main" id="{C16FB69F-01D3-EF45-9BBD-F17AD11FC0C5}"/>
              </a:ext>
            </a:extLst>
          </p:cNvPr>
          <p:cNvSpPr txBox="1"/>
          <p:nvPr/>
        </p:nvSpPr>
        <p:spPr>
          <a:xfrm>
            <a:off x="9591416" y="152997"/>
            <a:ext cx="2337955" cy="1338828"/>
          </a:xfrm>
          <a:prstGeom prst="rect">
            <a:avLst/>
          </a:prstGeom>
          <a:noFill/>
          <a:ln>
            <a:solidFill>
              <a:schemeClr val="tx1"/>
            </a:solidFill>
          </a:ln>
        </p:spPr>
        <p:txBody>
          <a:bodyPr wrap="square" rtlCol="0">
            <a:spAutoFit/>
          </a:bodyPr>
          <a:lstStyle/>
          <a:p>
            <a:pPr algn="ctr"/>
            <a:r>
              <a:rPr lang="en-US" sz="1350" b="1" u="sng" dirty="0"/>
              <a:t>RT Mixing Layer in a Convergent Geometry</a:t>
            </a:r>
            <a:endParaRPr lang="en-US" sz="1350" dirty="0"/>
          </a:p>
          <a:p>
            <a:pPr marL="214313" indent="-214313">
              <a:buFont typeface="Arial" panose="020B0604020202020204" pitchFamily="34" charset="0"/>
              <a:buChar char="•"/>
            </a:pPr>
            <a:r>
              <a:rPr lang="en-US" sz="1350" dirty="0"/>
              <a:t>4</a:t>
            </a:r>
            <a:r>
              <a:rPr lang="el-GR" sz="1350" dirty="0"/>
              <a:t>π</a:t>
            </a:r>
            <a:r>
              <a:rPr lang="en-US" sz="1350" dirty="0"/>
              <a:t>, 1.52B zones</a:t>
            </a:r>
          </a:p>
          <a:p>
            <a:pPr marL="214313" indent="-214313">
              <a:buFont typeface="Arial" panose="020B0604020202020204" pitchFamily="34" charset="0"/>
              <a:buChar char="•"/>
            </a:pPr>
            <a:r>
              <a:rPr lang="en-US" sz="1350" dirty="0"/>
              <a:t>29,375 cycles</a:t>
            </a:r>
          </a:p>
          <a:p>
            <a:pPr marL="214313" indent="-214313">
              <a:buFont typeface="Arial" panose="020B0604020202020204" pitchFamily="34" charset="0"/>
              <a:buChar char="•"/>
            </a:pPr>
            <a:r>
              <a:rPr lang="en-US" sz="1350" dirty="0"/>
              <a:t>ALE Hydrodynamics</a:t>
            </a:r>
          </a:p>
          <a:p>
            <a:pPr marL="214313" indent="-214313">
              <a:buFont typeface="Arial" panose="020B0604020202020204" pitchFamily="34" charset="0"/>
              <a:buChar char="•"/>
            </a:pPr>
            <a:r>
              <a:rPr lang="en-US" sz="1350" dirty="0"/>
              <a:t>Dynamic Species</a:t>
            </a:r>
          </a:p>
        </p:txBody>
      </p:sp>
      <p:sp>
        <p:nvSpPr>
          <p:cNvPr id="23" name="TextBox 22">
            <a:extLst>
              <a:ext uri="{FF2B5EF4-FFF2-40B4-BE49-F238E27FC236}">
                <a16:creationId xmlns:a16="http://schemas.microsoft.com/office/drawing/2014/main" id="{FABA5D8D-E6D5-6D45-A7E0-A96F7B349DA6}"/>
              </a:ext>
            </a:extLst>
          </p:cNvPr>
          <p:cNvSpPr txBox="1"/>
          <p:nvPr/>
        </p:nvSpPr>
        <p:spPr>
          <a:xfrm>
            <a:off x="1588956" y="4404908"/>
            <a:ext cx="2696882" cy="400110"/>
          </a:xfrm>
          <a:prstGeom prst="rect">
            <a:avLst/>
          </a:prstGeom>
          <a:noFill/>
        </p:spPr>
        <p:txBody>
          <a:bodyPr wrap="square" rtlCol="0">
            <a:spAutoFit/>
          </a:bodyPr>
          <a:lstStyle/>
          <a:p>
            <a:pPr algn="ctr"/>
            <a:r>
              <a:rPr lang="en-US" sz="2000" dirty="0"/>
              <a:t>Slice of Ares data set</a:t>
            </a:r>
          </a:p>
        </p:txBody>
      </p:sp>
      <p:sp>
        <p:nvSpPr>
          <p:cNvPr id="24" name="TextBox 23">
            <a:extLst>
              <a:ext uri="{FF2B5EF4-FFF2-40B4-BE49-F238E27FC236}">
                <a16:creationId xmlns:a16="http://schemas.microsoft.com/office/drawing/2014/main" id="{109BEDC2-9384-8148-8785-273A07200EF6}"/>
              </a:ext>
            </a:extLst>
          </p:cNvPr>
          <p:cNvSpPr txBox="1"/>
          <p:nvPr/>
        </p:nvSpPr>
        <p:spPr>
          <a:xfrm>
            <a:off x="1588957" y="4843234"/>
            <a:ext cx="2696882" cy="400110"/>
          </a:xfrm>
          <a:prstGeom prst="rect">
            <a:avLst/>
          </a:prstGeom>
          <a:noFill/>
        </p:spPr>
        <p:txBody>
          <a:bodyPr wrap="square" rtlCol="0">
            <a:spAutoFit/>
          </a:bodyPr>
          <a:lstStyle/>
          <a:p>
            <a:pPr algn="ctr"/>
            <a:r>
              <a:rPr lang="en-US" sz="2000" dirty="0"/>
              <a:t>100% of ranks</a:t>
            </a:r>
          </a:p>
        </p:txBody>
      </p:sp>
      <p:grpSp>
        <p:nvGrpSpPr>
          <p:cNvPr id="27" name="Group 26">
            <a:extLst>
              <a:ext uri="{FF2B5EF4-FFF2-40B4-BE49-F238E27FC236}">
                <a16:creationId xmlns:a16="http://schemas.microsoft.com/office/drawing/2014/main" id="{DE59856D-F27B-C344-8458-7A025AA89D7E}"/>
              </a:ext>
            </a:extLst>
          </p:cNvPr>
          <p:cNvGrpSpPr/>
          <p:nvPr/>
        </p:nvGrpSpPr>
        <p:grpSpPr>
          <a:xfrm>
            <a:off x="1550605" y="1642834"/>
            <a:ext cx="2735234" cy="2743200"/>
            <a:chOff x="308401" y="2046513"/>
            <a:chExt cx="3610248" cy="3160712"/>
          </a:xfrm>
        </p:grpSpPr>
        <p:sp>
          <p:nvSpPr>
            <p:cNvPr id="19" name="Rectangle 18">
              <a:extLst>
                <a:ext uri="{FF2B5EF4-FFF2-40B4-BE49-F238E27FC236}">
                  <a16:creationId xmlns:a16="http://schemas.microsoft.com/office/drawing/2014/main" id="{3F987C34-CDF0-0B42-A7D6-4582C0E5A17A}"/>
                </a:ext>
              </a:extLst>
            </p:cNvPr>
            <p:cNvSpPr/>
            <p:nvPr/>
          </p:nvSpPr>
          <p:spPr bwMode="auto">
            <a:xfrm>
              <a:off x="359021" y="2046513"/>
              <a:ext cx="3559628" cy="3160712"/>
            </a:xfrm>
            <a:prstGeom prst="rect">
              <a:avLst/>
            </a:prstGeom>
            <a:solidFill>
              <a:srgbClr val="B1172A"/>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Oval 19">
              <a:extLst>
                <a:ext uri="{FF2B5EF4-FFF2-40B4-BE49-F238E27FC236}">
                  <a16:creationId xmlns:a16="http://schemas.microsoft.com/office/drawing/2014/main" id="{F845C205-BA44-494D-A662-D7E35522187B}"/>
                </a:ext>
              </a:extLst>
            </p:cNvPr>
            <p:cNvSpPr/>
            <p:nvPr/>
          </p:nvSpPr>
          <p:spPr bwMode="auto">
            <a:xfrm>
              <a:off x="979499" y="2519133"/>
              <a:ext cx="2413842" cy="2107141"/>
            </a:xfrm>
            <a:prstGeom prst="ellipse">
              <a:avLst/>
            </a:prstGeom>
            <a:solidFill>
              <a:srgbClr val="5447BB"/>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TextBox 24">
              <a:extLst>
                <a:ext uri="{FF2B5EF4-FFF2-40B4-BE49-F238E27FC236}">
                  <a16:creationId xmlns:a16="http://schemas.microsoft.com/office/drawing/2014/main" id="{108DDCA9-0450-3845-BFE9-4C24780E05AA}"/>
                </a:ext>
              </a:extLst>
            </p:cNvPr>
            <p:cNvSpPr txBox="1"/>
            <p:nvPr/>
          </p:nvSpPr>
          <p:spPr>
            <a:xfrm>
              <a:off x="308401" y="4680722"/>
              <a:ext cx="2079171" cy="461665"/>
            </a:xfrm>
            <a:prstGeom prst="rect">
              <a:avLst/>
            </a:prstGeom>
            <a:noFill/>
          </p:spPr>
          <p:txBody>
            <a:bodyPr wrap="square" rtlCol="0">
              <a:spAutoFit/>
            </a:bodyPr>
            <a:lstStyle/>
            <a:p>
              <a:pPr algn="ctr"/>
              <a:r>
                <a:rPr lang="en-US" sz="2400" dirty="0">
                  <a:solidFill>
                    <a:schemeClr val="bg1"/>
                  </a:solidFill>
                </a:rPr>
                <a:t>Heavy fluid</a:t>
              </a:r>
            </a:p>
          </p:txBody>
        </p:sp>
        <p:sp>
          <p:nvSpPr>
            <p:cNvPr id="26" name="TextBox 25">
              <a:extLst>
                <a:ext uri="{FF2B5EF4-FFF2-40B4-BE49-F238E27FC236}">
                  <a16:creationId xmlns:a16="http://schemas.microsoft.com/office/drawing/2014/main" id="{F912C3EC-4893-6342-846A-33E9968D3AC7}"/>
                </a:ext>
              </a:extLst>
            </p:cNvPr>
            <p:cNvSpPr txBox="1"/>
            <p:nvPr/>
          </p:nvSpPr>
          <p:spPr>
            <a:xfrm>
              <a:off x="1206770" y="3341871"/>
              <a:ext cx="2079171" cy="461665"/>
            </a:xfrm>
            <a:prstGeom prst="rect">
              <a:avLst/>
            </a:prstGeom>
            <a:noFill/>
          </p:spPr>
          <p:txBody>
            <a:bodyPr wrap="square" rtlCol="0">
              <a:spAutoFit/>
            </a:bodyPr>
            <a:lstStyle/>
            <a:p>
              <a:pPr algn="ctr"/>
              <a:r>
                <a:rPr lang="en-US" sz="2400" dirty="0">
                  <a:solidFill>
                    <a:schemeClr val="bg1"/>
                  </a:solidFill>
                </a:rPr>
                <a:t>Light fluid</a:t>
              </a:r>
            </a:p>
          </p:txBody>
        </p:sp>
      </p:grpSp>
      <p:sp>
        <p:nvSpPr>
          <p:cNvPr id="21" name="TextBox 20">
            <a:extLst>
              <a:ext uri="{FF2B5EF4-FFF2-40B4-BE49-F238E27FC236}">
                <a16:creationId xmlns:a16="http://schemas.microsoft.com/office/drawing/2014/main" id="{398D6DC4-16BA-834A-9C4A-D9B731305130}"/>
              </a:ext>
            </a:extLst>
          </p:cNvPr>
          <p:cNvSpPr txBox="1"/>
          <p:nvPr/>
        </p:nvSpPr>
        <p:spPr>
          <a:xfrm>
            <a:off x="10591800" y="6044249"/>
            <a:ext cx="1600200" cy="338554"/>
          </a:xfrm>
          <a:prstGeom prst="rect">
            <a:avLst/>
          </a:prstGeom>
          <a:solidFill>
            <a:schemeClr val="bg1"/>
          </a:solidFill>
        </p:spPr>
        <p:txBody>
          <a:bodyPr wrap="square" rtlCol="0">
            <a:spAutoFit/>
          </a:bodyPr>
          <a:lstStyle/>
          <a:p>
            <a:pPr marL="57150" indent="0" algn="r">
              <a:buNone/>
            </a:pPr>
            <a:r>
              <a:rPr lang="en-US" sz="1600" dirty="0"/>
              <a:t>c/o M. Larsen</a:t>
            </a:r>
          </a:p>
        </p:txBody>
      </p:sp>
      <p:cxnSp>
        <p:nvCxnSpPr>
          <p:cNvPr id="4" name="Straight Arrow Connector 3">
            <a:extLst>
              <a:ext uri="{FF2B5EF4-FFF2-40B4-BE49-F238E27FC236}">
                <a16:creationId xmlns:a16="http://schemas.microsoft.com/office/drawing/2014/main" id="{9C29696E-A69E-BB47-99B1-AA90DB104CA9}"/>
              </a:ext>
            </a:extLst>
          </p:cNvPr>
          <p:cNvCxnSpPr>
            <a:stCxn id="19" idx="3"/>
            <a:endCxn id="15" idx="1"/>
          </p:cNvCxnSpPr>
          <p:nvPr/>
        </p:nvCxnSpPr>
        <p:spPr>
          <a:xfrm>
            <a:off x="4285839" y="3014434"/>
            <a:ext cx="353445"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6F1D90F-E9A8-6843-B4A8-65CFC533670F}"/>
              </a:ext>
            </a:extLst>
          </p:cNvPr>
          <p:cNvCxnSpPr>
            <a:stCxn id="15" idx="3"/>
            <a:endCxn id="7" idx="1"/>
          </p:cNvCxnSpPr>
          <p:nvPr/>
        </p:nvCxnSpPr>
        <p:spPr>
          <a:xfrm>
            <a:off x="7457223" y="3014434"/>
            <a:ext cx="346971"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E5327F7C-463C-7842-83A7-F1AFC1F62674}"/>
              </a:ext>
            </a:extLst>
          </p:cNvPr>
          <p:cNvSpPr/>
          <p:nvPr/>
        </p:nvSpPr>
        <p:spPr bwMode="auto">
          <a:xfrm>
            <a:off x="1550605" y="5281560"/>
            <a:ext cx="9022298" cy="1059333"/>
          </a:xfrm>
          <a:prstGeom prst="round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400" dirty="0">
                <a:solidFill>
                  <a:schemeClr val="bg1"/>
                </a:solidFill>
              </a:rPr>
              <a:t>We cannot address load imbalances directly by redistributing work, since memory is shared between simulation and visualization. </a:t>
            </a:r>
          </a:p>
          <a:p>
            <a:pPr algn="ctr">
              <a:spcBef>
                <a:spcPct val="0"/>
              </a:spcBef>
            </a:pPr>
            <a:r>
              <a:rPr lang="en-US" sz="2400" dirty="0">
                <a:solidFill>
                  <a:schemeClr val="bg1"/>
                </a:solidFill>
              </a:rPr>
              <a:t>Instead, we redistribute power to the source of imbalance.</a:t>
            </a:r>
          </a:p>
        </p:txBody>
      </p:sp>
    </p:spTree>
    <p:extLst>
      <p:ext uri="{BB962C8B-B14F-4D97-AF65-F5344CB8AC3E}">
        <p14:creationId xmlns:p14="http://schemas.microsoft.com/office/powerpoint/2010/main" val="293106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a:xfrm>
            <a:off x="609600" y="1441524"/>
            <a:ext cx="6384758" cy="4906889"/>
          </a:xfrm>
        </p:spPr>
        <p:txBody>
          <a:bodyPr>
            <a:normAutofit/>
          </a:bodyPr>
          <a:lstStyle/>
          <a:p>
            <a:r>
              <a:rPr lang="en-US" dirty="0"/>
              <a:t>Dissertation Question: </a:t>
            </a:r>
            <a:r>
              <a:rPr lang="en-US" b="1" dirty="0"/>
              <a:t>“Can Visualization Be Optimized on Power-Limited Supercomputers?”</a:t>
            </a:r>
            <a:endParaRPr lang="en-US" sz="2400" b="1" dirty="0"/>
          </a:p>
          <a:p>
            <a:r>
              <a:rPr lang="en-US" dirty="0"/>
              <a:t>Focus: Visualization workloads are different than simulation workloads</a:t>
            </a:r>
          </a:p>
          <a:p>
            <a:r>
              <a:rPr lang="en-US" dirty="0"/>
              <a:t>First: Understand variation within different visualization workloads</a:t>
            </a:r>
          </a:p>
          <a:p>
            <a:pPr lvl="1"/>
            <a:r>
              <a:rPr lang="en-US" sz="2400" dirty="0"/>
              <a:t>Explore execution behaviors with reduced CPU clock frequencies and power limits</a:t>
            </a:r>
          </a:p>
          <a:p>
            <a:r>
              <a:rPr lang="en-US" dirty="0"/>
              <a:t>Second: Exploit the variation by dynamically     re-allocating power</a:t>
            </a:r>
          </a:p>
          <a:p>
            <a:pPr lvl="1"/>
            <a:endParaRPr lang="en-US" sz="2400" dirty="0"/>
          </a:p>
          <a:p>
            <a:pPr lvl="1"/>
            <a:endParaRPr lang="en-US" sz="2400" dirty="0"/>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Dissertation Plan</a:t>
            </a:r>
          </a:p>
        </p:txBody>
      </p:sp>
      <p:sp>
        <p:nvSpPr>
          <p:cNvPr id="4" name="TextBox 3">
            <a:extLst>
              <a:ext uri="{FF2B5EF4-FFF2-40B4-BE49-F238E27FC236}">
                <a16:creationId xmlns:a16="http://schemas.microsoft.com/office/drawing/2014/main" id="{105A20C5-A8B8-424C-B2D5-54CECFE5CA61}"/>
              </a:ext>
            </a:extLst>
          </p:cNvPr>
          <p:cNvSpPr txBox="1"/>
          <p:nvPr/>
        </p:nvSpPr>
        <p:spPr>
          <a:xfrm>
            <a:off x="7648878" y="2591144"/>
            <a:ext cx="4003271" cy="1077218"/>
          </a:xfrm>
          <a:prstGeom prst="rect">
            <a:avLst/>
          </a:prstGeom>
          <a:noFill/>
          <a:ln>
            <a:noFill/>
          </a:ln>
        </p:spPr>
        <p:txBody>
          <a:bodyPr wrap="square" rtlCol="0">
            <a:spAutoFit/>
          </a:bodyPr>
          <a:lstStyle/>
          <a:p>
            <a:r>
              <a:rPr lang="en-US" sz="1600" dirty="0"/>
              <a:t>Labasan et al. “</a:t>
            </a:r>
            <a:r>
              <a:rPr lang="en-US" sz="1600" i="1" dirty="0" err="1"/>
              <a:t>PaViz</a:t>
            </a:r>
            <a:r>
              <a:rPr lang="en-US" sz="1600" i="1" dirty="0"/>
              <a:t>: A Power-Adaptive Framework for Optimizing Vis Performance.</a:t>
            </a:r>
            <a:r>
              <a:rPr lang="en-US" sz="1600" dirty="0"/>
              <a:t>” </a:t>
            </a:r>
            <a:r>
              <a:rPr lang="en-US" sz="1600" dirty="0" err="1"/>
              <a:t>Eurographics</a:t>
            </a:r>
            <a:r>
              <a:rPr lang="en-US" sz="1600" dirty="0"/>
              <a:t> Symposium on Parallel Graphics and Visualization (EGPGV), 06/2017.</a:t>
            </a:r>
          </a:p>
        </p:txBody>
      </p:sp>
      <p:sp>
        <p:nvSpPr>
          <p:cNvPr id="5" name="TextBox 4">
            <a:extLst>
              <a:ext uri="{FF2B5EF4-FFF2-40B4-BE49-F238E27FC236}">
                <a16:creationId xmlns:a16="http://schemas.microsoft.com/office/drawing/2014/main" id="{D6F48148-D1AC-C340-88B5-9C505D295BCB}"/>
              </a:ext>
            </a:extLst>
          </p:cNvPr>
          <p:cNvSpPr txBox="1"/>
          <p:nvPr/>
        </p:nvSpPr>
        <p:spPr>
          <a:xfrm>
            <a:off x="7648878" y="4955610"/>
            <a:ext cx="4003271" cy="1323439"/>
          </a:xfrm>
          <a:prstGeom prst="rect">
            <a:avLst/>
          </a:prstGeom>
          <a:noFill/>
          <a:ln>
            <a:noFill/>
          </a:ln>
        </p:spPr>
        <p:txBody>
          <a:bodyPr wrap="square" rtlCol="0">
            <a:spAutoFit/>
          </a:bodyPr>
          <a:lstStyle/>
          <a:p>
            <a:r>
              <a:rPr lang="en-US" sz="1600" dirty="0"/>
              <a:t>Labasan et al. “</a:t>
            </a:r>
            <a:r>
              <a:rPr lang="en-US" sz="1600" i="1" dirty="0"/>
              <a:t>Evaluating Predictive and Adaptive Power Strategies for Optimizing Vis Performance.</a:t>
            </a:r>
            <a:r>
              <a:rPr lang="en-US" sz="1600" dirty="0"/>
              <a:t>” In preparation for submission at IEEE Transactions on Parallel and Distributed Systems (TPDS).</a:t>
            </a:r>
          </a:p>
        </p:txBody>
      </p:sp>
      <p:sp>
        <p:nvSpPr>
          <p:cNvPr id="6" name="TextBox 5">
            <a:extLst>
              <a:ext uri="{FF2B5EF4-FFF2-40B4-BE49-F238E27FC236}">
                <a16:creationId xmlns:a16="http://schemas.microsoft.com/office/drawing/2014/main" id="{BF99A0A9-EFA8-F948-9981-08C9E847635D}"/>
              </a:ext>
            </a:extLst>
          </p:cNvPr>
          <p:cNvSpPr txBox="1"/>
          <p:nvPr/>
        </p:nvSpPr>
        <p:spPr>
          <a:xfrm>
            <a:off x="7648878" y="3771773"/>
            <a:ext cx="4003271" cy="1077218"/>
          </a:xfrm>
          <a:prstGeom prst="rect">
            <a:avLst/>
          </a:prstGeom>
          <a:noFill/>
          <a:ln>
            <a:noFill/>
          </a:ln>
        </p:spPr>
        <p:txBody>
          <a:bodyPr wrap="square" rtlCol="0">
            <a:spAutoFit/>
          </a:bodyPr>
          <a:lstStyle/>
          <a:p>
            <a:r>
              <a:rPr lang="en-US" sz="1600" dirty="0"/>
              <a:t>Labasan et al. “</a:t>
            </a:r>
            <a:r>
              <a:rPr lang="en-US" sz="1600" i="1" dirty="0"/>
              <a:t>Power/Performance Tradeoffs for Vis Algorithms.</a:t>
            </a:r>
            <a:r>
              <a:rPr lang="en-US" sz="1600" dirty="0"/>
              <a:t>” Accepted for publication at IEEE International Parallel and Distributed Processing Symposium (IPDPS).</a:t>
            </a:r>
          </a:p>
        </p:txBody>
      </p:sp>
      <p:sp>
        <p:nvSpPr>
          <p:cNvPr id="7" name="TextBox 6">
            <a:extLst>
              <a:ext uri="{FF2B5EF4-FFF2-40B4-BE49-F238E27FC236}">
                <a16:creationId xmlns:a16="http://schemas.microsoft.com/office/drawing/2014/main" id="{03AFCB8E-93DB-D444-B2E3-2FCAA49BBAFB}"/>
              </a:ext>
            </a:extLst>
          </p:cNvPr>
          <p:cNvSpPr txBox="1"/>
          <p:nvPr/>
        </p:nvSpPr>
        <p:spPr>
          <a:xfrm>
            <a:off x="7648880" y="1435684"/>
            <a:ext cx="4003271" cy="1077218"/>
          </a:xfrm>
          <a:prstGeom prst="rect">
            <a:avLst/>
          </a:prstGeom>
          <a:noFill/>
          <a:ln>
            <a:noFill/>
          </a:ln>
        </p:spPr>
        <p:txBody>
          <a:bodyPr wrap="square" rtlCol="0">
            <a:spAutoFit/>
          </a:bodyPr>
          <a:lstStyle/>
          <a:p>
            <a:r>
              <a:rPr lang="en-US" sz="1600" dirty="0"/>
              <a:t>Labasan et al. “</a:t>
            </a:r>
            <a:r>
              <a:rPr lang="en-US" sz="1600" i="1" dirty="0"/>
              <a:t>Exploring Tradeoffs Between Power/Performance for a Vis Algorithm.</a:t>
            </a:r>
            <a:r>
              <a:rPr lang="en-US" sz="1600" dirty="0"/>
              <a:t>” IEEE Symposium on Large Data Analysis and Visualization (LDAV), 10/2015. </a:t>
            </a:r>
          </a:p>
        </p:txBody>
      </p:sp>
      <p:cxnSp>
        <p:nvCxnSpPr>
          <p:cNvPr id="8" name="Straight Arrow Connector 7">
            <a:extLst>
              <a:ext uri="{FF2B5EF4-FFF2-40B4-BE49-F238E27FC236}">
                <a16:creationId xmlns:a16="http://schemas.microsoft.com/office/drawing/2014/main" id="{B3A4A67C-291C-7E45-8F50-CCFC41F96FC7}"/>
              </a:ext>
            </a:extLst>
          </p:cNvPr>
          <p:cNvCxnSpPr>
            <a:cxnSpLocks/>
          </p:cNvCxnSpPr>
          <p:nvPr/>
        </p:nvCxnSpPr>
        <p:spPr>
          <a:xfrm flipV="1">
            <a:off x="6224337" y="2084915"/>
            <a:ext cx="1424541" cy="1344085"/>
          </a:xfrm>
          <a:prstGeom prst="straightConnector1">
            <a:avLst/>
          </a:prstGeom>
          <a:ln w="38100" cmpd="sng">
            <a:solidFill>
              <a:srgbClr val="EF8A6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565B923-BD41-8E42-AF3B-A5052A35D5E7}"/>
              </a:ext>
            </a:extLst>
          </p:cNvPr>
          <p:cNvCxnSpPr>
            <a:cxnSpLocks/>
            <a:endCxn id="6" idx="1"/>
          </p:cNvCxnSpPr>
          <p:nvPr/>
        </p:nvCxnSpPr>
        <p:spPr>
          <a:xfrm>
            <a:off x="5935579" y="3771773"/>
            <a:ext cx="1713299" cy="538609"/>
          </a:xfrm>
          <a:prstGeom prst="straightConnector1">
            <a:avLst/>
          </a:prstGeom>
          <a:ln w="38100" cmpd="sng">
            <a:solidFill>
              <a:srgbClr val="EF8A6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D41C911-3890-8E49-8A50-320D0E380BA8}"/>
              </a:ext>
            </a:extLst>
          </p:cNvPr>
          <p:cNvCxnSpPr>
            <a:cxnSpLocks/>
            <a:endCxn id="4" idx="1"/>
          </p:cNvCxnSpPr>
          <p:nvPr/>
        </p:nvCxnSpPr>
        <p:spPr>
          <a:xfrm flipV="1">
            <a:off x="6445770" y="3129753"/>
            <a:ext cx="1203108" cy="2035805"/>
          </a:xfrm>
          <a:prstGeom prst="straightConnector1">
            <a:avLst/>
          </a:prstGeom>
          <a:ln w="38100" cmpd="sng">
            <a:solidFill>
              <a:srgbClr val="67A9C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126463D-F671-8545-BCF3-F5F1DDC217E0}"/>
              </a:ext>
            </a:extLst>
          </p:cNvPr>
          <p:cNvCxnSpPr>
            <a:cxnSpLocks/>
          </p:cNvCxnSpPr>
          <p:nvPr/>
        </p:nvCxnSpPr>
        <p:spPr>
          <a:xfrm>
            <a:off x="6445770" y="5432518"/>
            <a:ext cx="1203108" cy="459668"/>
          </a:xfrm>
          <a:prstGeom prst="straightConnector1">
            <a:avLst/>
          </a:prstGeom>
          <a:ln w="38100" cmpd="sng">
            <a:solidFill>
              <a:srgbClr val="67A9C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2" name="Right Arrow 11">
            <a:extLst>
              <a:ext uri="{FF2B5EF4-FFF2-40B4-BE49-F238E27FC236}">
                <a16:creationId xmlns:a16="http://schemas.microsoft.com/office/drawing/2014/main" id="{BA4018BD-0A4B-AC4F-96F1-188A505BE2E3}"/>
              </a:ext>
            </a:extLst>
          </p:cNvPr>
          <p:cNvSpPr/>
          <p:nvPr/>
        </p:nvSpPr>
        <p:spPr bwMode="auto">
          <a:xfrm rot="5400000">
            <a:off x="11227963" y="3245669"/>
            <a:ext cx="1189804" cy="677576"/>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rgbClr val="124732"/>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000" dirty="0">
                <a:solidFill>
                  <a:srgbClr val="000000"/>
                </a:solidFill>
              </a:rPr>
              <a:t>Time</a:t>
            </a:r>
          </a:p>
        </p:txBody>
      </p:sp>
      <p:sp>
        <p:nvSpPr>
          <p:cNvPr id="19" name="TextBox 18">
            <a:extLst>
              <a:ext uri="{FF2B5EF4-FFF2-40B4-BE49-F238E27FC236}">
                <a16:creationId xmlns:a16="http://schemas.microsoft.com/office/drawing/2014/main" id="{A1D4E800-D74B-ED41-BA2F-BF54435D1450}"/>
              </a:ext>
            </a:extLst>
          </p:cNvPr>
          <p:cNvSpPr txBox="1"/>
          <p:nvPr/>
        </p:nvSpPr>
        <p:spPr>
          <a:xfrm>
            <a:off x="14267543" y="-1596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0712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sz="2900" b="1" dirty="0"/>
              <a:t>“Can Visualization Be Optimized on Power-Limited Supercomputers?”</a:t>
            </a:r>
          </a:p>
          <a:p>
            <a:endParaRPr lang="en-US" dirty="0"/>
          </a:p>
          <a:p>
            <a:r>
              <a:rPr lang="en-US" dirty="0"/>
              <a:t>Involves the intersection of two topics:</a:t>
            </a:r>
          </a:p>
          <a:p>
            <a:pPr lvl="1"/>
            <a:r>
              <a:rPr lang="en-US" sz="2400" dirty="0"/>
              <a:t>Power-constrained high performance computing</a:t>
            </a:r>
          </a:p>
          <a:p>
            <a:pPr lvl="1"/>
            <a:r>
              <a:rPr lang="en-US" sz="2400" dirty="0"/>
              <a:t>Scientific visualization</a:t>
            </a:r>
          </a:p>
          <a:p>
            <a:pPr lvl="1"/>
            <a:endParaRPr lang="en-US" sz="2400" dirty="0"/>
          </a:p>
          <a:p>
            <a:pPr lvl="1"/>
            <a:endParaRPr lang="en-US" sz="2400" dirty="0"/>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Dissertation Question</a:t>
            </a:r>
          </a:p>
        </p:txBody>
      </p:sp>
    </p:spTree>
    <p:extLst>
      <p:ext uri="{BB962C8B-B14F-4D97-AF65-F5344CB8AC3E}">
        <p14:creationId xmlns:p14="http://schemas.microsoft.com/office/powerpoint/2010/main" val="3931312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solidFill>
                  <a:schemeClr val="bg1">
                    <a:lumMod val="75000"/>
                  </a:schemeClr>
                </a:solidFill>
              </a:rPr>
              <a:t>Background and Motivation</a:t>
            </a:r>
          </a:p>
          <a:p>
            <a:pPr lvl="1"/>
            <a:endParaRPr lang="en-US" sz="2400" dirty="0"/>
          </a:p>
          <a:p>
            <a:r>
              <a:rPr lang="en-US" dirty="0"/>
              <a:t>Dissertation Results: Visualization workloads are different than simulation workloads…leads to two questions:</a:t>
            </a:r>
          </a:p>
          <a:p>
            <a:pPr marL="857250" lvl="1" indent="-457200">
              <a:buFont typeface="+mj-lt"/>
              <a:buAutoNum type="arabicPeriod"/>
            </a:pPr>
            <a:r>
              <a:rPr lang="en-US" sz="2400" dirty="0"/>
              <a:t>How different are visualization workloads?</a:t>
            </a:r>
          </a:p>
          <a:p>
            <a:pPr marL="1257300" lvl="3" indent="-457200"/>
            <a:r>
              <a:rPr lang="en-US" sz="2400" dirty="0"/>
              <a:t>Is there an opportunity for power savings in data                                                                  intensive algorithms?</a:t>
            </a:r>
          </a:p>
          <a:p>
            <a:pPr marL="857250" lvl="1" indent="-457200">
              <a:buFont typeface="+mj-lt"/>
              <a:buAutoNum type="arabicPeriod"/>
            </a:pPr>
            <a:endParaRPr lang="en-US" sz="1600" dirty="0">
              <a:solidFill>
                <a:schemeClr val="bg1">
                  <a:lumMod val="75000"/>
                </a:schemeClr>
              </a:solidFill>
            </a:endParaRPr>
          </a:p>
          <a:p>
            <a:pPr marL="857250" lvl="1" indent="-457200">
              <a:buFont typeface="+mj-lt"/>
              <a:buAutoNum type="arabicPeriod"/>
            </a:pPr>
            <a:r>
              <a:rPr lang="en-US" sz="2400" dirty="0">
                <a:solidFill>
                  <a:schemeClr val="bg1">
                    <a:lumMod val="75000"/>
                  </a:schemeClr>
                </a:solidFill>
              </a:rPr>
              <a:t>How does this affect power optimization strategies?</a:t>
            </a:r>
          </a:p>
          <a:p>
            <a:endParaRPr lang="en-US" dirty="0">
              <a:solidFill>
                <a:schemeClr val="bg1">
                  <a:lumMod val="75000"/>
                </a:schemeClr>
              </a:solidFill>
            </a:endParaRPr>
          </a:p>
          <a:p>
            <a:r>
              <a:rPr lang="en-US" dirty="0">
                <a:solidFill>
                  <a:schemeClr val="bg1">
                    <a:lumMod val="75000"/>
                  </a:schemeClr>
                </a:solidFill>
              </a:rPr>
              <a:t>Synthesis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a:xfrm>
            <a:off x="609600" y="229039"/>
            <a:ext cx="10972800" cy="1008771"/>
          </a:xfrm>
        </p:spPr>
        <p:txBody>
          <a:bodyPr/>
          <a:lstStyle/>
          <a:p>
            <a:r>
              <a:rPr lang="en-US" dirty="0"/>
              <a:t>Outline</a:t>
            </a:r>
          </a:p>
        </p:txBody>
      </p:sp>
      <p:sp>
        <p:nvSpPr>
          <p:cNvPr id="6" name="TextBox 5">
            <a:extLst>
              <a:ext uri="{FF2B5EF4-FFF2-40B4-BE49-F238E27FC236}">
                <a16:creationId xmlns:a16="http://schemas.microsoft.com/office/drawing/2014/main" id="{400EB019-A52D-CE4F-B158-C9C8622AA8A2}"/>
              </a:ext>
            </a:extLst>
          </p:cNvPr>
          <p:cNvSpPr txBox="1"/>
          <p:nvPr/>
        </p:nvSpPr>
        <p:spPr>
          <a:xfrm>
            <a:off x="7987239" y="3044279"/>
            <a:ext cx="1760541" cy="769441"/>
          </a:xfrm>
          <a:prstGeom prst="rect">
            <a:avLst/>
          </a:prstGeom>
          <a:solidFill>
            <a:srgbClr val="EF8A62"/>
          </a:solidFill>
          <a:ln>
            <a:solidFill>
              <a:srgbClr val="EF8A62"/>
            </a:solidFill>
          </a:ln>
        </p:spPr>
        <p:txBody>
          <a:bodyPr wrap="square" rtlCol="0">
            <a:spAutoFit/>
          </a:bodyPr>
          <a:lstStyle/>
          <a:p>
            <a:r>
              <a:rPr lang="en-US" sz="2200" dirty="0">
                <a:solidFill>
                  <a:schemeClr val="bg1"/>
                </a:solidFill>
              </a:rPr>
              <a:t>Characterize Data Intensity</a:t>
            </a:r>
          </a:p>
        </p:txBody>
      </p:sp>
      <p:sp>
        <p:nvSpPr>
          <p:cNvPr id="7" name="TextBox 6">
            <a:extLst>
              <a:ext uri="{FF2B5EF4-FFF2-40B4-BE49-F238E27FC236}">
                <a16:creationId xmlns:a16="http://schemas.microsoft.com/office/drawing/2014/main" id="{797D5058-0F6B-D644-8129-31E76773BD3C}"/>
              </a:ext>
            </a:extLst>
          </p:cNvPr>
          <p:cNvSpPr txBox="1"/>
          <p:nvPr/>
        </p:nvSpPr>
        <p:spPr>
          <a:xfrm>
            <a:off x="7987238" y="4311625"/>
            <a:ext cx="1760541" cy="769441"/>
          </a:xfrm>
          <a:prstGeom prst="rect">
            <a:avLst/>
          </a:prstGeom>
          <a:solidFill>
            <a:srgbClr val="67A9CF"/>
          </a:solidFill>
          <a:ln>
            <a:solidFill>
              <a:srgbClr val="67A9CF"/>
            </a:solidFill>
          </a:ln>
        </p:spPr>
        <p:txBody>
          <a:bodyPr wrap="square" rtlCol="0">
            <a:spAutoFit/>
          </a:bodyPr>
          <a:lstStyle/>
          <a:p>
            <a:r>
              <a:rPr lang="en-US" sz="2200" dirty="0">
                <a:solidFill>
                  <a:schemeClr val="bg1"/>
                </a:solidFill>
              </a:rPr>
              <a:t>Power Scheduling</a:t>
            </a:r>
          </a:p>
        </p:txBody>
      </p:sp>
    </p:spTree>
    <p:extLst>
      <p:ext uri="{BB962C8B-B14F-4D97-AF65-F5344CB8AC3E}">
        <p14:creationId xmlns:p14="http://schemas.microsoft.com/office/powerpoint/2010/main" val="2289911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E1FFAF-1DEE-A940-BE6C-D07C568EB642}"/>
              </a:ext>
            </a:extLst>
          </p:cNvPr>
          <p:cNvSpPr>
            <a:spLocks noGrp="1"/>
          </p:cNvSpPr>
          <p:nvPr>
            <p:ph type="title"/>
          </p:nvPr>
        </p:nvSpPr>
        <p:spPr/>
        <p:txBody>
          <a:bodyPr/>
          <a:lstStyle/>
          <a:p>
            <a:r>
              <a:rPr lang="en-US" dirty="0"/>
              <a:t>Are there power saving opportunities for visualization workloads?</a:t>
            </a:r>
          </a:p>
        </p:txBody>
      </p:sp>
      <p:sp>
        <p:nvSpPr>
          <p:cNvPr id="2" name="Content Placeholder 1">
            <a:extLst>
              <a:ext uri="{FF2B5EF4-FFF2-40B4-BE49-F238E27FC236}">
                <a16:creationId xmlns:a16="http://schemas.microsoft.com/office/drawing/2014/main" id="{86EED6C5-6AE8-EA43-9C13-3B868268C3C4}"/>
              </a:ext>
            </a:extLst>
          </p:cNvPr>
          <p:cNvSpPr>
            <a:spLocks noGrp="1"/>
          </p:cNvSpPr>
          <p:nvPr>
            <p:ph idx="1"/>
          </p:nvPr>
        </p:nvSpPr>
        <p:spPr/>
        <p:txBody>
          <a:bodyPr>
            <a:normAutofit fontScale="92500" lnSpcReduction="10000"/>
          </a:bodyPr>
          <a:lstStyle/>
          <a:p>
            <a:r>
              <a:rPr lang="en-US" b="1" dirty="0"/>
              <a:t>Motivation</a:t>
            </a:r>
            <a:r>
              <a:rPr lang="en-US" dirty="0"/>
              <a:t>: Power is becoming a constrained resource in HPC</a:t>
            </a:r>
          </a:p>
          <a:p>
            <a:pPr lvl="1"/>
            <a:r>
              <a:rPr lang="en-US" sz="2400" b="1" dirty="0"/>
              <a:t>Goal</a:t>
            </a:r>
            <a:r>
              <a:rPr lang="en-US" sz="2400" dirty="0"/>
              <a:t>: Save energy/power</a:t>
            </a:r>
          </a:p>
          <a:p>
            <a:r>
              <a:rPr lang="en-US" b="1" dirty="0"/>
              <a:t>Idea</a:t>
            </a:r>
            <a:r>
              <a:rPr lang="en-US" dirty="0"/>
              <a:t>: Reduce CPU clock frequency or enforce hard power limit</a:t>
            </a:r>
          </a:p>
          <a:p>
            <a:pPr lvl="1"/>
            <a:r>
              <a:rPr lang="en-US" sz="2400" dirty="0"/>
              <a:t>These ideas are well-suited specifically for visualization</a:t>
            </a:r>
          </a:p>
          <a:p>
            <a:pPr lvl="2"/>
            <a:r>
              <a:rPr lang="en-US" sz="2400" dirty="0"/>
              <a:t>Visualization is data intensive</a:t>
            </a:r>
          </a:p>
          <a:p>
            <a:pPr lvl="1"/>
            <a:r>
              <a:rPr lang="en-US" sz="2400" b="1" dirty="0"/>
              <a:t>Proposition for users</a:t>
            </a:r>
            <a:r>
              <a:rPr lang="en-US" sz="2400" dirty="0"/>
              <a:t>: Run X% slower, save Y% in energy/power</a:t>
            </a:r>
          </a:p>
          <a:p>
            <a:r>
              <a:rPr lang="en-US" b="1" dirty="0"/>
              <a:t>Study</a:t>
            </a:r>
            <a:r>
              <a:rPr lang="en-US" dirty="0"/>
              <a:t>: Explore a set of visualization algorithms and investigate which factors most affect X and Y</a:t>
            </a:r>
          </a:p>
        </p:txBody>
      </p:sp>
      <p:sp>
        <p:nvSpPr>
          <p:cNvPr id="5" name="Content Placeholder 4">
            <a:extLst>
              <a:ext uri="{FF2B5EF4-FFF2-40B4-BE49-F238E27FC236}">
                <a16:creationId xmlns:a16="http://schemas.microsoft.com/office/drawing/2014/main" id="{6947D5EB-2D0D-3F4D-8CD2-F0D8D39372EA}"/>
              </a:ext>
            </a:extLst>
          </p:cNvPr>
          <p:cNvSpPr>
            <a:spLocks noGrp="1"/>
          </p:cNvSpPr>
          <p:nvPr>
            <p:ph idx="10"/>
          </p:nvPr>
        </p:nvSpPr>
        <p:spPr>
          <a:xfrm>
            <a:off x="6291532" y="1436688"/>
            <a:ext cx="5291328" cy="4881532"/>
          </a:xfrm>
        </p:spPr>
        <p:txBody>
          <a:bodyPr>
            <a:noAutofit/>
          </a:bodyPr>
          <a:lstStyle/>
          <a:p>
            <a:r>
              <a:rPr lang="en-US" sz="2200" dirty="0"/>
              <a:t>Two Results:</a:t>
            </a:r>
          </a:p>
          <a:p>
            <a:pPr lvl="1"/>
            <a:r>
              <a:rPr lang="en-US" sz="2200" b="1" dirty="0"/>
              <a:t>Initial exploration, show it’s possible</a:t>
            </a:r>
          </a:p>
          <a:p>
            <a:pPr lvl="2"/>
            <a:r>
              <a:rPr lang="en-US" sz="2200" dirty="0"/>
              <a:t>Looked at 1 algorithm (</a:t>
            </a:r>
            <a:r>
              <a:rPr lang="en-US" sz="2200" dirty="0" err="1"/>
              <a:t>isosurfacing</a:t>
            </a:r>
            <a:r>
              <a:rPr lang="en-US" sz="2200" dirty="0"/>
              <a:t>) under DVFS</a:t>
            </a:r>
          </a:p>
          <a:p>
            <a:pPr lvl="1"/>
            <a:endParaRPr lang="en-US" sz="2200" dirty="0">
              <a:solidFill>
                <a:schemeClr val="bg1">
                  <a:lumMod val="75000"/>
                </a:schemeClr>
              </a:solidFill>
            </a:endParaRPr>
          </a:p>
          <a:p>
            <a:pPr lvl="1"/>
            <a:endParaRPr lang="en-US" sz="2200" dirty="0">
              <a:solidFill>
                <a:schemeClr val="bg1">
                  <a:lumMod val="75000"/>
                </a:schemeClr>
              </a:solidFill>
            </a:endParaRPr>
          </a:p>
          <a:p>
            <a:pPr lvl="1"/>
            <a:r>
              <a:rPr lang="en-US" sz="2200" b="1" dirty="0"/>
              <a:t>Thorough study, understand conditions where variation occurs</a:t>
            </a:r>
          </a:p>
          <a:p>
            <a:pPr lvl="2"/>
            <a:r>
              <a:rPr lang="en-US" sz="2200" dirty="0"/>
              <a:t>Looked at 8 algorithms under power limits</a:t>
            </a:r>
          </a:p>
        </p:txBody>
      </p:sp>
      <p:sp>
        <p:nvSpPr>
          <p:cNvPr id="10" name="TextBox 9">
            <a:extLst>
              <a:ext uri="{FF2B5EF4-FFF2-40B4-BE49-F238E27FC236}">
                <a16:creationId xmlns:a16="http://schemas.microsoft.com/office/drawing/2014/main" id="{65E92A0F-8E24-5341-9F5F-D9F142E74B00}"/>
              </a:ext>
            </a:extLst>
          </p:cNvPr>
          <p:cNvSpPr txBox="1"/>
          <p:nvPr/>
        </p:nvSpPr>
        <p:spPr>
          <a:xfrm>
            <a:off x="8418766" y="4994781"/>
            <a:ext cx="3773234" cy="1323439"/>
          </a:xfrm>
          <a:prstGeom prst="rect">
            <a:avLst/>
          </a:prstGeom>
          <a:noFill/>
          <a:ln>
            <a:noFill/>
          </a:ln>
        </p:spPr>
        <p:txBody>
          <a:bodyPr wrap="square" rtlCol="0">
            <a:spAutoFit/>
          </a:bodyPr>
          <a:lstStyle/>
          <a:p>
            <a:r>
              <a:rPr lang="en-US" sz="1600" dirty="0"/>
              <a:t>Labasan et al. “</a:t>
            </a:r>
            <a:r>
              <a:rPr lang="en-US" sz="1600" i="1" dirty="0"/>
              <a:t>Power/Performance Tradeoffs for Vis Algorithms.</a:t>
            </a:r>
            <a:r>
              <a:rPr lang="en-US" sz="1600" dirty="0"/>
              <a:t>” Accepted for publication at IEEE International Parallel and Distributed Processing Symposium (IPDPS)</a:t>
            </a:r>
          </a:p>
        </p:txBody>
      </p:sp>
      <p:sp>
        <p:nvSpPr>
          <p:cNvPr id="12" name="TextBox 11">
            <a:extLst>
              <a:ext uri="{FF2B5EF4-FFF2-40B4-BE49-F238E27FC236}">
                <a16:creationId xmlns:a16="http://schemas.microsoft.com/office/drawing/2014/main" id="{2A460286-6B5D-D04F-BF42-234EE82DDA35}"/>
              </a:ext>
            </a:extLst>
          </p:cNvPr>
          <p:cNvSpPr txBox="1"/>
          <p:nvPr/>
        </p:nvSpPr>
        <p:spPr>
          <a:xfrm>
            <a:off x="8418766" y="2694825"/>
            <a:ext cx="3773234" cy="1077218"/>
          </a:xfrm>
          <a:prstGeom prst="rect">
            <a:avLst/>
          </a:prstGeom>
          <a:noFill/>
          <a:ln>
            <a:noFill/>
          </a:ln>
        </p:spPr>
        <p:txBody>
          <a:bodyPr wrap="square" rtlCol="0">
            <a:spAutoFit/>
          </a:bodyPr>
          <a:lstStyle/>
          <a:p>
            <a:r>
              <a:rPr lang="en-US" sz="1600" dirty="0"/>
              <a:t>Labasan et al. “</a:t>
            </a:r>
            <a:r>
              <a:rPr lang="en-US" sz="1600" i="1" dirty="0"/>
              <a:t>Exploring Tradeoffs Between Power/Performance for a Vis Algorithm.</a:t>
            </a:r>
            <a:r>
              <a:rPr lang="en-US" sz="1600" dirty="0"/>
              <a:t>” IEEE Symposium on Large Data Analysis and Visualization (LDAV), 10/2015. </a:t>
            </a:r>
          </a:p>
        </p:txBody>
      </p:sp>
    </p:spTree>
    <p:extLst>
      <p:ext uri="{BB962C8B-B14F-4D97-AF65-F5344CB8AC3E}">
        <p14:creationId xmlns:p14="http://schemas.microsoft.com/office/powerpoint/2010/main" val="2296259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E1FFAF-1DEE-A940-BE6C-D07C568EB642}"/>
              </a:ext>
            </a:extLst>
          </p:cNvPr>
          <p:cNvSpPr>
            <a:spLocks noGrp="1"/>
          </p:cNvSpPr>
          <p:nvPr>
            <p:ph type="title"/>
          </p:nvPr>
        </p:nvSpPr>
        <p:spPr/>
        <p:txBody>
          <a:bodyPr/>
          <a:lstStyle/>
          <a:p>
            <a:r>
              <a:rPr lang="en-US" dirty="0"/>
              <a:t>Are there power saving opportunities for visualization workloads?</a:t>
            </a:r>
          </a:p>
        </p:txBody>
      </p:sp>
      <p:sp>
        <p:nvSpPr>
          <p:cNvPr id="2" name="Content Placeholder 1">
            <a:extLst>
              <a:ext uri="{FF2B5EF4-FFF2-40B4-BE49-F238E27FC236}">
                <a16:creationId xmlns:a16="http://schemas.microsoft.com/office/drawing/2014/main" id="{86EED6C5-6AE8-EA43-9C13-3B868268C3C4}"/>
              </a:ext>
            </a:extLst>
          </p:cNvPr>
          <p:cNvSpPr>
            <a:spLocks noGrp="1"/>
          </p:cNvSpPr>
          <p:nvPr>
            <p:ph idx="1"/>
          </p:nvPr>
        </p:nvSpPr>
        <p:spPr/>
        <p:txBody>
          <a:bodyPr>
            <a:normAutofit fontScale="92500" lnSpcReduction="10000"/>
          </a:bodyPr>
          <a:lstStyle/>
          <a:p>
            <a:r>
              <a:rPr lang="en-US" b="1" dirty="0"/>
              <a:t>Motivation</a:t>
            </a:r>
            <a:r>
              <a:rPr lang="en-US" dirty="0"/>
              <a:t>: Power is becoming a constrained resource in HPC</a:t>
            </a:r>
          </a:p>
          <a:p>
            <a:pPr lvl="1"/>
            <a:r>
              <a:rPr lang="en-US" sz="2400" b="1" dirty="0"/>
              <a:t>Goal</a:t>
            </a:r>
            <a:r>
              <a:rPr lang="en-US" sz="2400" dirty="0"/>
              <a:t>: Save energy/power</a:t>
            </a:r>
          </a:p>
          <a:p>
            <a:r>
              <a:rPr lang="en-US" b="1" dirty="0"/>
              <a:t>Idea</a:t>
            </a:r>
            <a:r>
              <a:rPr lang="en-US" dirty="0"/>
              <a:t>: Reduce CPU clock frequency or enforce hard power limit</a:t>
            </a:r>
          </a:p>
          <a:p>
            <a:pPr lvl="1"/>
            <a:r>
              <a:rPr lang="en-US" sz="2400" dirty="0"/>
              <a:t>These ideas are well-suited specifically for visualization</a:t>
            </a:r>
          </a:p>
          <a:p>
            <a:pPr lvl="2"/>
            <a:r>
              <a:rPr lang="en-US" sz="2400" dirty="0"/>
              <a:t>Visualization is data intensive</a:t>
            </a:r>
          </a:p>
          <a:p>
            <a:pPr lvl="1"/>
            <a:r>
              <a:rPr lang="en-US" sz="2400" b="1" dirty="0"/>
              <a:t>Proposition for users</a:t>
            </a:r>
            <a:r>
              <a:rPr lang="en-US" sz="2400" dirty="0"/>
              <a:t>: Run X% slower, save Y% in energy/power</a:t>
            </a:r>
          </a:p>
          <a:p>
            <a:r>
              <a:rPr lang="en-US" b="1" dirty="0"/>
              <a:t>Study</a:t>
            </a:r>
            <a:r>
              <a:rPr lang="en-US" dirty="0"/>
              <a:t>: Explore a set of visualization algorithms and investigate which factors most affect X and Y</a:t>
            </a:r>
          </a:p>
        </p:txBody>
      </p:sp>
      <p:sp>
        <p:nvSpPr>
          <p:cNvPr id="5" name="Content Placeholder 4">
            <a:extLst>
              <a:ext uri="{FF2B5EF4-FFF2-40B4-BE49-F238E27FC236}">
                <a16:creationId xmlns:a16="http://schemas.microsoft.com/office/drawing/2014/main" id="{6947D5EB-2D0D-3F4D-8CD2-F0D8D39372EA}"/>
              </a:ext>
            </a:extLst>
          </p:cNvPr>
          <p:cNvSpPr>
            <a:spLocks noGrp="1"/>
          </p:cNvSpPr>
          <p:nvPr>
            <p:ph idx="10"/>
          </p:nvPr>
        </p:nvSpPr>
        <p:spPr>
          <a:xfrm>
            <a:off x="6291532" y="1436688"/>
            <a:ext cx="5291328" cy="4881532"/>
          </a:xfrm>
        </p:spPr>
        <p:txBody>
          <a:bodyPr>
            <a:noAutofit/>
          </a:bodyPr>
          <a:lstStyle/>
          <a:p>
            <a:r>
              <a:rPr lang="en-US" sz="2200" dirty="0"/>
              <a:t>Two Results:</a:t>
            </a:r>
          </a:p>
          <a:p>
            <a:pPr lvl="1"/>
            <a:r>
              <a:rPr lang="en-US" sz="2200" b="1" dirty="0"/>
              <a:t>Initial exploration, show it’s possible</a:t>
            </a:r>
          </a:p>
          <a:p>
            <a:pPr lvl="2"/>
            <a:r>
              <a:rPr lang="en-US" sz="2200" dirty="0"/>
              <a:t>Looked at 1 algorithm (</a:t>
            </a:r>
            <a:r>
              <a:rPr lang="en-US" sz="2200" dirty="0" err="1"/>
              <a:t>isosurfacing</a:t>
            </a:r>
            <a:r>
              <a:rPr lang="en-US" sz="2200" dirty="0"/>
              <a:t>) under DVFS</a:t>
            </a:r>
          </a:p>
          <a:p>
            <a:pPr lvl="1"/>
            <a:endParaRPr lang="en-US" sz="2200" dirty="0">
              <a:solidFill>
                <a:schemeClr val="bg1">
                  <a:lumMod val="75000"/>
                </a:schemeClr>
              </a:solidFill>
            </a:endParaRPr>
          </a:p>
          <a:p>
            <a:pPr lvl="1"/>
            <a:endParaRPr lang="en-US" sz="2200" dirty="0">
              <a:solidFill>
                <a:schemeClr val="bg1">
                  <a:lumMod val="75000"/>
                </a:schemeClr>
              </a:solidFill>
            </a:endParaRPr>
          </a:p>
          <a:p>
            <a:pPr lvl="1"/>
            <a:r>
              <a:rPr lang="en-US" sz="2200" b="1" dirty="0">
                <a:solidFill>
                  <a:schemeClr val="bg1">
                    <a:lumMod val="75000"/>
                  </a:schemeClr>
                </a:solidFill>
              </a:rPr>
              <a:t>Thorough study, understand conditions where variation occurs</a:t>
            </a:r>
          </a:p>
          <a:p>
            <a:pPr lvl="2"/>
            <a:r>
              <a:rPr lang="en-US" sz="2200" dirty="0">
                <a:solidFill>
                  <a:schemeClr val="bg1">
                    <a:lumMod val="75000"/>
                  </a:schemeClr>
                </a:solidFill>
              </a:rPr>
              <a:t>Looked at 8 algorithms under power limits</a:t>
            </a:r>
          </a:p>
        </p:txBody>
      </p:sp>
      <p:sp>
        <p:nvSpPr>
          <p:cNvPr id="10" name="TextBox 9">
            <a:extLst>
              <a:ext uri="{FF2B5EF4-FFF2-40B4-BE49-F238E27FC236}">
                <a16:creationId xmlns:a16="http://schemas.microsoft.com/office/drawing/2014/main" id="{65E92A0F-8E24-5341-9F5F-D9F142E74B00}"/>
              </a:ext>
            </a:extLst>
          </p:cNvPr>
          <p:cNvSpPr txBox="1"/>
          <p:nvPr/>
        </p:nvSpPr>
        <p:spPr>
          <a:xfrm>
            <a:off x="8418766" y="4994781"/>
            <a:ext cx="3773234" cy="1323439"/>
          </a:xfrm>
          <a:prstGeom prst="rect">
            <a:avLst/>
          </a:prstGeom>
          <a:noFill/>
          <a:ln>
            <a:noFill/>
          </a:ln>
        </p:spPr>
        <p:txBody>
          <a:bodyPr wrap="square" rtlCol="0">
            <a:spAutoFit/>
          </a:bodyPr>
          <a:lstStyle/>
          <a:p>
            <a:r>
              <a:rPr lang="en-US" sz="1600" dirty="0">
                <a:solidFill>
                  <a:schemeClr val="bg1">
                    <a:lumMod val="75000"/>
                  </a:schemeClr>
                </a:solidFill>
              </a:rPr>
              <a:t>Labasan et al. “</a:t>
            </a:r>
            <a:r>
              <a:rPr lang="en-US" sz="1600" i="1" dirty="0">
                <a:solidFill>
                  <a:schemeClr val="bg1">
                    <a:lumMod val="75000"/>
                  </a:schemeClr>
                </a:solidFill>
              </a:rPr>
              <a:t>Power/Performance Tradeoffs for Vis Algorithms.</a:t>
            </a:r>
            <a:r>
              <a:rPr lang="en-US" sz="1600" dirty="0">
                <a:solidFill>
                  <a:schemeClr val="bg1">
                    <a:lumMod val="75000"/>
                  </a:schemeClr>
                </a:solidFill>
              </a:rPr>
              <a:t>” Accepted for publication at IEEE International Parallel and Distributed Processing Symposium (IPDPS).</a:t>
            </a:r>
          </a:p>
        </p:txBody>
      </p:sp>
      <p:sp>
        <p:nvSpPr>
          <p:cNvPr id="12" name="TextBox 11">
            <a:extLst>
              <a:ext uri="{FF2B5EF4-FFF2-40B4-BE49-F238E27FC236}">
                <a16:creationId xmlns:a16="http://schemas.microsoft.com/office/drawing/2014/main" id="{2A460286-6B5D-D04F-BF42-234EE82DDA35}"/>
              </a:ext>
            </a:extLst>
          </p:cNvPr>
          <p:cNvSpPr txBox="1"/>
          <p:nvPr/>
        </p:nvSpPr>
        <p:spPr>
          <a:xfrm>
            <a:off x="8418766" y="2694825"/>
            <a:ext cx="3773234" cy="1077218"/>
          </a:xfrm>
          <a:prstGeom prst="rect">
            <a:avLst/>
          </a:prstGeom>
          <a:noFill/>
          <a:ln>
            <a:noFill/>
          </a:ln>
        </p:spPr>
        <p:txBody>
          <a:bodyPr wrap="square" rtlCol="0">
            <a:spAutoFit/>
          </a:bodyPr>
          <a:lstStyle/>
          <a:p>
            <a:r>
              <a:rPr lang="en-US" sz="1600" dirty="0"/>
              <a:t>Labasan et al. “</a:t>
            </a:r>
            <a:r>
              <a:rPr lang="en-US" sz="1600" i="1" dirty="0"/>
              <a:t>Exploring Tradeoffs Between Power/Performance for a Vis Algorithm.</a:t>
            </a:r>
            <a:r>
              <a:rPr lang="en-US" sz="1600" dirty="0"/>
              <a:t>” IEEE Symposium on Large Data Analysis and Visualization (LDAV), 10/2015. </a:t>
            </a:r>
          </a:p>
        </p:txBody>
      </p:sp>
    </p:spTree>
    <p:extLst>
      <p:ext uri="{BB962C8B-B14F-4D97-AF65-F5344CB8AC3E}">
        <p14:creationId xmlns:p14="http://schemas.microsoft.com/office/powerpoint/2010/main" val="3427800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A5D00813-2B6E-3B49-8006-E026041B50EF}"/>
              </a:ext>
            </a:extLst>
          </p:cNvPr>
          <p:cNvSpPr/>
          <p:nvPr/>
        </p:nvSpPr>
        <p:spPr bwMode="auto">
          <a:xfrm>
            <a:off x="1584851" y="4511661"/>
            <a:ext cx="9022298" cy="1723923"/>
          </a:xfrm>
          <a:prstGeom prst="round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r>
              <a:rPr lang="en-US" sz="2800" u="sng" dirty="0">
                <a:solidFill>
                  <a:schemeClr val="bg1"/>
                </a:solidFill>
              </a:rPr>
              <a:t>Saving power may/may not save $$ or energy</a:t>
            </a:r>
          </a:p>
          <a:p>
            <a:pPr algn="ctr"/>
            <a:endParaRPr lang="en-US" sz="1000" u="sng" dirty="0">
              <a:solidFill>
                <a:schemeClr val="bg1"/>
              </a:solidFill>
            </a:endParaRPr>
          </a:p>
          <a:p>
            <a:pPr lvl="1" algn="ctr"/>
            <a:r>
              <a:rPr lang="en-US" sz="2800" dirty="0">
                <a:solidFill>
                  <a:schemeClr val="bg1"/>
                </a:solidFill>
              </a:rPr>
              <a:t>Run at 40W:    take 10 seconds = 400J</a:t>
            </a:r>
          </a:p>
          <a:p>
            <a:pPr lvl="1" algn="ctr"/>
            <a:r>
              <a:rPr lang="en-US" sz="2800" dirty="0">
                <a:solidFill>
                  <a:schemeClr val="bg1"/>
                </a:solidFill>
              </a:rPr>
              <a:t>Run at 30W:    take 15 seconds = 450J</a:t>
            </a:r>
          </a:p>
        </p:txBody>
      </p:sp>
      <p:sp>
        <p:nvSpPr>
          <p:cNvPr id="2" name="Title 1">
            <a:extLst>
              <a:ext uri="{FF2B5EF4-FFF2-40B4-BE49-F238E27FC236}">
                <a16:creationId xmlns:a16="http://schemas.microsoft.com/office/drawing/2014/main" id="{5DB38D74-7F7E-8647-BC08-3EC950A0B2DB}"/>
              </a:ext>
            </a:extLst>
          </p:cNvPr>
          <p:cNvSpPr>
            <a:spLocks noGrp="1"/>
          </p:cNvSpPr>
          <p:nvPr>
            <p:ph type="title"/>
          </p:nvPr>
        </p:nvSpPr>
        <p:spPr/>
        <p:txBody>
          <a:bodyPr/>
          <a:lstStyle/>
          <a:p>
            <a:r>
              <a:rPr lang="en-US" dirty="0"/>
              <a:t>Save energy? Save power?</a:t>
            </a:r>
          </a:p>
        </p:txBody>
      </p:sp>
      <p:sp>
        <p:nvSpPr>
          <p:cNvPr id="3" name="Content Placeholder 2">
            <a:extLst>
              <a:ext uri="{FF2B5EF4-FFF2-40B4-BE49-F238E27FC236}">
                <a16:creationId xmlns:a16="http://schemas.microsoft.com/office/drawing/2014/main" id="{922A1E54-3CD9-C24B-B087-ABC1795B20ED}"/>
              </a:ext>
            </a:extLst>
          </p:cNvPr>
          <p:cNvSpPr>
            <a:spLocks noGrp="1"/>
          </p:cNvSpPr>
          <p:nvPr>
            <p:ph idx="1"/>
          </p:nvPr>
        </p:nvSpPr>
        <p:spPr/>
        <p:txBody>
          <a:bodyPr/>
          <a:lstStyle/>
          <a:p>
            <a:pPr marL="57150" indent="0">
              <a:buNone/>
            </a:pPr>
            <a:r>
              <a:rPr lang="en-US" b="1" dirty="0"/>
              <a:t>Energy</a:t>
            </a:r>
          </a:p>
          <a:p>
            <a:r>
              <a:rPr lang="en-US" dirty="0"/>
              <a:t>Total work done</a:t>
            </a:r>
          </a:p>
          <a:p>
            <a:r>
              <a:rPr lang="en-US" dirty="0"/>
              <a:t>For a single application execution, minimize energy consumption ($$)</a:t>
            </a:r>
          </a:p>
          <a:p>
            <a:r>
              <a:rPr lang="en-US" dirty="0"/>
              <a:t>Energy-to-solution</a:t>
            </a:r>
          </a:p>
        </p:txBody>
      </p:sp>
      <p:sp>
        <p:nvSpPr>
          <p:cNvPr id="4" name="Content Placeholder 3">
            <a:extLst>
              <a:ext uri="{FF2B5EF4-FFF2-40B4-BE49-F238E27FC236}">
                <a16:creationId xmlns:a16="http://schemas.microsoft.com/office/drawing/2014/main" id="{C2EDC6E2-7D38-D342-A459-7E2DE8CC0A2B}"/>
              </a:ext>
            </a:extLst>
          </p:cNvPr>
          <p:cNvSpPr>
            <a:spLocks noGrp="1"/>
          </p:cNvSpPr>
          <p:nvPr>
            <p:ph idx="10"/>
          </p:nvPr>
        </p:nvSpPr>
        <p:spPr/>
        <p:txBody>
          <a:bodyPr>
            <a:normAutofit/>
          </a:bodyPr>
          <a:lstStyle/>
          <a:p>
            <a:pPr marL="57150" indent="0">
              <a:buNone/>
            </a:pPr>
            <a:r>
              <a:rPr lang="en-US" b="1" dirty="0"/>
              <a:t>Power</a:t>
            </a:r>
          </a:p>
          <a:p>
            <a:r>
              <a:rPr lang="en-US" dirty="0"/>
              <a:t>Rate of energy usage</a:t>
            </a:r>
          </a:p>
          <a:p>
            <a:r>
              <a:rPr lang="en-US" dirty="0"/>
              <a:t>Reduce rate at which application consumes energy</a:t>
            </a:r>
          </a:p>
          <a:p>
            <a:r>
              <a:rPr lang="en-US" dirty="0"/>
              <a:t>Increase concurrent jobs (maximize throughput)</a:t>
            </a:r>
          </a:p>
        </p:txBody>
      </p:sp>
      <p:cxnSp>
        <p:nvCxnSpPr>
          <p:cNvPr id="6" name="Straight Arrow Connector 5">
            <a:extLst>
              <a:ext uri="{FF2B5EF4-FFF2-40B4-BE49-F238E27FC236}">
                <a16:creationId xmlns:a16="http://schemas.microsoft.com/office/drawing/2014/main" id="{A0062B5F-16C4-9047-B9E0-0C4FBB67DC13}"/>
              </a:ext>
            </a:extLst>
          </p:cNvPr>
          <p:cNvCxnSpPr>
            <a:cxnSpLocks/>
          </p:cNvCxnSpPr>
          <p:nvPr/>
        </p:nvCxnSpPr>
        <p:spPr>
          <a:xfrm>
            <a:off x="5558170" y="5772377"/>
            <a:ext cx="0" cy="311445"/>
          </a:xfrm>
          <a:prstGeom prst="straightConnector1">
            <a:avLst/>
          </a:prstGeom>
          <a:ln w="57150" cmpd="sng">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EF5EC6C-050E-4541-8132-8DC192DFC21B}"/>
              </a:ext>
            </a:extLst>
          </p:cNvPr>
          <p:cNvCxnSpPr>
            <a:cxnSpLocks/>
          </p:cNvCxnSpPr>
          <p:nvPr/>
        </p:nvCxnSpPr>
        <p:spPr>
          <a:xfrm flipV="1">
            <a:off x="9200620" y="5732478"/>
            <a:ext cx="0" cy="311445"/>
          </a:xfrm>
          <a:prstGeom prst="straightConnector1">
            <a:avLst/>
          </a:prstGeom>
          <a:ln w="57150" cmpd="sng">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7201-4353-D44D-B5C1-BDAA97CB888B}"/>
                  </a:ext>
                </a:extLst>
              </p:cNvPr>
              <p:cNvSpPr txBox="1"/>
              <p:nvPr/>
            </p:nvSpPr>
            <p:spPr>
              <a:xfrm>
                <a:off x="2290924" y="1436688"/>
                <a:ext cx="290906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E</m:t>
                      </m:r>
                      <m:r>
                        <a:rPr lang="en-US" sz="2000" b="0" i="1" smtClean="0">
                          <a:latin typeface="Cambria Math" panose="02040503050406030204" pitchFamily="18" charset="0"/>
                          <a:ea typeface="Cambria Math" panose="02040503050406030204" pitchFamily="18" charset="0"/>
                        </a:rPr>
                        <m:t>𝑛𝑒𝑟𝑔𝑦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𝑃𝑜𝑤𝑒𝑟</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𝑇𝑖𝑚𝑒</m:t>
                      </m:r>
                    </m:oMath>
                  </m:oMathPara>
                </a14:m>
                <a:endParaRPr lang="en-US" sz="2400"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9A7D7201-4353-D44D-B5C1-BDAA97CB888B}"/>
                  </a:ext>
                </a:extLst>
              </p:cNvPr>
              <p:cNvSpPr txBox="1">
                <a:spLocks noRot="1" noChangeAspect="1" noMove="1" noResize="1" noEditPoints="1" noAdjustHandles="1" noChangeArrowheads="1" noChangeShapeType="1" noTextEdit="1"/>
              </p:cNvSpPr>
              <p:nvPr/>
            </p:nvSpPr>
            <p:spPr>
              <a:xfrm>
                <a:off x="2290924" y="1436688"/>
                <a:ext cx="2909065" cy="307777"/>
              </a:xfrm>
              <a:prstGeom prst="rect">
                <a:avLst/>
              </a:prstGeom>
              <a:blipFill>
                <a:blip r:embed="rId3"/>
                <a:stretch>
                  <a:fillRect l="-1310" t="-4000" r="-131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A83DD5-7131-4240-9454-02FE0B33452D}"/>
                  </a:ext>
                </a:extLst>
              </p:cNvPr>
              <p:cNvSpPr txBox="1"/>
              <p:nvPr/>
            </p:nvSpPr>
            <p:spPr>
              <a:xfrm>
                <a:off x="9529274" y="1546635"/>
                <a:ext cx="1955022" cy="57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Power</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𝐸𝑛𝑒𝑟𝑔𝑦</m:t>
                          </m:r>
                        </m:num>
                        <m:den>
                          <m:r>
                            <a:rPr lang="en-US" sz="2000" b="0" i="1" smtClean="0">
                              <a:latin typeface="Cambria Math" panose="02040503050406030204" pitchFamily="18" charset="0"/>
                              <a:ea typeface="Cambria Math" panose="02040503050406030204" pitchFamily="18" charset="0"/>
                            </a:rPr>
                            <m:t>𝑇𝑖𝑚𝑒</m:t>
                          </m:r>
                        </m:den>
                      </m:f>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67A83DD5-7131-4240-9454-02FE0B33452D}"/>
                  </a:ext>
                </a:extLst>
              </p:cNvPr>
              <p:cNvSpPr txBox="1">
                <a:spLocks noRot="1" noChangeAspect="1" noMove="1" noResize="1" noEditPoints="1" noAdjustHandles="1" noChangeArrowheads="1" noChangeShapeType="1" noTextEdit="1"/>
              </p:cNvSpPr>
              <p:nvPr/>
            </p:nvSpPr>
            <p:spPr>
              <a:xfrm>
                <a:off x="9529274" y="1546635"/>
                <a:ext cx="1955022" cy="576248"/>
              </a:xfrm>
              <a:prstGeom prst="rect">
                <a:avLst/>
              </a:prstGeom>
              <a:blipFill>
                <a:blip r:embed="rId4"/>
                <a:stretch>
                  <a:fillRect l="-1935" t="-2174" r="-3226" b="-13043"/>
                </a:stretch>
              </a:blipFill>
            </p:spPr>
            <p:txBody>
              <a:bodyPr/>
              <a:lstStyle/>
              <a:p>
                <a:r>
                  <a:rPr lang="en-US">
                    <a:noFill/>
                  </a:rPr>
                  <a:t> </a:t>
                </a:r>
              </a:p>
            </p:txBody>
          </p:sp>
        </mc:Fallback>
      </mc:AlternateContent>
    </p:spTree>
    <p:extLst>
      <p:ext uri="{BB962C8B-B14F-4D97-AF65-F5344CB8AC3E}">
        <p14:creationId xmlns:p14="http://schemas.microsoft.com/office/powerpoint/2010/main" val="312690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B6D53-9371-D841-ABF8-E6A9BEEA36BC}"/>
              </a:ext>
            </a:extLst>
          </p:cNvPr>
          <p:cNvSpPr>
            <a:spLocks noGrp="1"/>
          </p:cNvSpPr>
          <p:nvPr>
            <p:ph type="title"/>
          </p:nvPr>
        </p:nvSpPr>
        <p:spPr/>
        <p:txBody>
          <a:bodyPr/>
          <a:lstStyle/>
          <a:p>
            <a:r>
              <a:rPr lang="en-US" dirty="0"/>
              <a:t>Power-Saving Technique: Reduce Clock Frequency</a:t>
            </a:r>
          </a:p>
        </p:txBody>
      </p:sp>
      <p:sp>
        <p:nvSpPr>
          <p:cNvPr id="2" name="Content Placeholder 1">
            <a:extLst>
              <a:ext uri="{FF2B5EF4-FFF2-40B4-BE49-F238E27FC236}">
                <a16:creationId xmlns:a16="http://schemas.microsoft.com/office/drawing/2014/main" id="{6E67D97B-D086-A245-826D-0852740E1AF4}"/>
              </a:ext>
            </a:extLst>
          </p:cNvPr>
          <p:cNvSpPr>
            <a:spLocks noGrp="1"/>
          </p:cNvSpPr>
          <p:nvPr>
            <p:ph idx="1"/>
          </p:nvPr>
        </p:nvSpPr>
        <p:spPr/>
        <p:txBody>
          <a:bodyPr>
            <a:normAutofit/>
          </a:bodyPr>
          <a:lstStyle/>
          <a:p>
            <a:r>
              <a:rPr lang="en-US" b="1" dirty="0"/>
              <a:t>Outcome</a:t>
            </a:r>
            <a:r>
              <a:rPr lang="en-US" dirty="0"/>
              <a:t>: Takes longer to run, but uses less power</a:t>
            </a:r>
          </a:p>
          <a:p>
            <a:r>
              <a:rPr lang="en-US" b="1" dirty="0"/>
              <a:t>Why</a:t>
            </a:r>
            <a:r>
              <a:rPr lang="en-US" dirty="0"/>
              <a:t>: Non-linear relationship between frequency and power</a:t>
            </a:r>
          </a:p>
          <a:p>
            <a:pPr lvl="1"/>
            <a:r>
              <a:rPr lang="en-US" sz="2400" dirty="0"/>
              <a:t>Reduced clock frequency results in less power consumption</a:t>
            </a:r>
          </a:p>
          <a:p>
            <a:pPr lvl="1"/>
            <a:r>
              <a:rPr lang="en-US" sz="2400" dirty="0"/>
              <a:t>But, subcomponents still consume power at the same rate</a:t>
            </a:r>
          </a:p>
          <a:p>
            <a:pPr lvl="1">
              <a:buFont typeface="Wingdings" pitchFamily="2" charset="2"/>
              <a:buChar char="à"/>
            </a:pPr>
            <a:r>
              <a:rPr lang="en-US" sz="2400" dirty="0">
                <a:sym typeface="Wingdings" pitchFamily="2" charset="2"/>
              </a:rPr>
              <a:t>Will lead to power savings</a:t>
            </a:r>
          </a:p>
          <a:p>
            <a:pPr lvl="1">
              <a:buFont typeface="Wingdings" pitchFamily="2" charset="2"/>
              <a:buChar char="à"/>
            </a:pPr>
            <a:r>
              <a:rPr lang="en-US" sz="2400" dirty="0">
                <a:sym typeface="Wingdings" pitchFamily="2" charset="2"/>
              </a:rPr>
              <a:t>May lead to energy savings, may not</a:t>
            </a:r>
            <a:endParaRPr lang="en-US" sz="2400" dirty="0"/>
          </a:p>
        </p:txBody>
      </p:sp>
      <p:pic>
        <p:nvPicPr>
          <p:cNvPr id="5" name="Picture 4" descr="benchmark_legend_vertical.pdf">
            <a:extLst>
              <a:ext uri="{FF2B5EF4-FFF2-40B4-BE49-F238E27FC236}">
                <a16:creationId xmlns:a16="http://schemas.microsoft.com/office/drawing/2014/main" id="{9D50AC30-3262-6F42-8AE9-DBE92383C8B3}"/>
              </a:ext>
            </a:extLst>
          </p:cNvPr>
          <p:cNvPicPr>
            <a:picLocks noChangeAspect="1"/>
          </p:cNvPicPr>
          <p:nvPr/>
        </p:nvPicPr>
        <p:blipFill rotWithShape="1">
          <a:blip r:embed="rId3">
            <a:extLst>
              <a:ext uri="{28A0092B-C50C-407E-A947-70E740481C1C}">
                <a14:useLocalDpi xmlns:a14="http://schemas.microsoft.com/office/drawing/2010/main" val="0"/>
              </a:ext>
            </a:extLst>
          </a:blip>
          <a:srcRect l="33518" t="50141" r="63527" b="42505"/>
          <a:stretch/>
        </p:blipFill>
        <p:spPr>
          <a:xfrm>
            <a:off x="10295561" y="5337231"/>
            <a:ext cx="221366" cy="550857"/>
          </a:xfrm>
          <a:prstGeom prst="rect">
            <a:avLst/>
          </a:prstGeom>
        </p:spPr>
      </p:pic>
      <p:pic>
        <p:nvPicPr>
          <p:cNvPr id="6" name="Picture 5">
            <a:extLst>
              <a:ext uri="{FF2B5EF4-FFF2-40B4-BE49-F238E27FC236}">
                <a16:creationId xmlns:a16="http://schemas.microsoft.com/office/drawing/2014/main" id="{E5722346-FD4E-3548-B59F-C833FD36092B}"/>
              </a:ext>
            </a:extLst>
          </p:cNvPr>
          <p:cNvPicPr>
            <a:picLocks noChangeAspect="1"/>
          </p:cNvPicPr>
          <p:nvPr/>
        </p:nvPicPr>
        <p:blipFill>
          <a:blip r:embed="rId4"/>
          <a:stretch>
            <a:fillRect/>
          </a:stretch>
        </p:blipFill>
        <p:spPr>
          <a:xfrm>
            <a:off x="5992448" y="1239259"/>
            <a:ext cx="4403748" cy="4403748"/>
          </a:xfrm>
          <a:prstGeom prst="rect">
            <a:avLst/>
          </a:prstGeom>
        </p:spPr>
      </p:pic>
      <p:sp>
        <p:nvSpPr>
          <p:cNvPr id="7" name="TextBox 6">
            <a:extLst>
              <a:ext uri="{FF2B5EF4-FFF2-40B4-BE49-F238E27FC236}">
                <a16:creationId xmlns:a16="http://schemas.microsoft.com/office/drawing/2014/main" id="{CD3550A2-87AD-E54D-829C-67528DB09154}"/>
              </a:ext>
            </a:extLst>
          </p:cNvPr>
          <p:cNvSpPr txBox="1"/>
          <p:nvPr/>
        </p:nvSpPr>
        <p:spPr>
          <a:xfrm>
            <a:off x="10476216" y="4923965"/>
            <a:ext cx="1715784" cy="369332"/>
          </a:xfrm>
          <a:prstGeom prst="rect">
            <a:avLst/>
          </a:prstGeom>
          <a:solidFill>
            <a:schemeClr val="bg1"/>
          </a:solidFill>
        </p:spPr>
        <p:txBody>
          <a:bodyPr wrap="square" rtlCol="0" anchor="ctr">
            <a:spAutoFit/>
          </a:bodyPr>
          <a:lstStyle/>
          <a:p>
            <a:r>
              <a:rPr lang="en-US" dirty="0"/>
              <a:t>Compute-bound</a:t>
            </a:r>
          </a:p>
        </p:txBody>
      </p:sp>
      <p:sp>
        <p:nvSpPr>
          <p:cNvPr id="8" name="TextBox 7">
            <a:extLst>
              <a:ext uri="{FF2B5EF4-FFF2-40B4-BE49-F238E27FC236}">
                <a16:creationId xmlns:a16="http://schemas.microsoft.com/office/drawing/2014/main" id="{973411CF-8741-F746-B1DD-4E012827C44C}"/>
              </a:ext>
            </a:extLst>
          </p:cNvPr>
          <p:cNvSpPr txBox="1"/>
          <p:nvPr/>
        </p:nvSpPr>
        <p:spPr>
          <a:xfrm>
            <a:off x="10476216" y="5398890"/>
            <a:ext cx="1715784" cy="369332"/>
          </a:xfrm>
          <a:prstGeom prst="rect">
            <a:avLst/>
          </a:prstGeom>
          <a:solidFill>
            <a:schemeClr val="bg1"/>
          </a:solidFill>
        </p:spPr>
        <p:txBody>
          <a:bodyPr wrap="square" rtlCol="0" anchor="ctr">
            <a:spAutoFit/>
          </a:bodyPr>
          <a:lstStyle/>
          <a:p>
            <a:r>
              <a:rPr lang="en-US" dirty="0"/>
              <a:t>Memory-bound</a:t>
            </a:r>
          </a:p>
        </p:txBody>
      </p:sp>
      <p:pic>
        <p:nvPicPr>
          <p:cNvPr id="9" name="Picture 8" descr="benchmark_legend_vertical.pdf">
            <a:extLst>
              <a:ext uri="{FF2B5EF4-FFF2-40B4-BE49-F238E27FC236}">
                <a16:creationId xmlns:a16="http://schemas.microsoft.com/office/drawing/2014/main" id="{9B70F70B-B3D6-5943-95B2-40CDCD6FFA6F}"/>
              </a:ext>
            </a:extLst>
          </p:cNvPr>
          <p:cNvPicPr>
            <a:picLocks noChangeAspect="1"/>
          </p:cNvPicPr>
          <p:nvPr/>
        </p:nvPicPr>
        <p:blipFill rotWithShape="1">
          <a:blip r:embed="rId3">
            <a:extLst>
              <a:ext uri="{28A0092B-C50C-407E-A947-70E740481C1C}">
                <a14:useLocalDpi xmlns:a14="http://schemas.microsoft.com/office/drawing/2010/main" val="0"/>
              </a:ext>
            </a:extLst>
          </a:blip>
          <a:srcRect l="33519" t="43202" r="63233" b="49681"/>
          <a:stretch/>
        </p:blipFill>
        <p:spPr>
          <a:xfrm rot="10800000">
            <a:off x="10246787" y="4788820"/>
            <a:ext cx="243280" cy="533141"/>
          </a:xfrm>
          <a:prstGeom prst="rect">
            <a:avLst/>
          </a:prstGeom>
        </p:spPr>
      </p:pic>
      <p:sp>
        <p:nvSpPr>
          <p:cNvPr id="4" name="TextBox 3">
            <a:extLst>
              <a:ext uri="{FF2B5EF4-FFF2-40B4-BE49-F238E27FC236}">
                <a16:creationId xmlns:a16="http://schemas.microsoft.com/office/drawing/2014/main" id="{19F8880D-15E7-8146-8507-31E364C0FDDC}"/>
              </a:ext>
            </a:extLst>
          </p:cNvPr>
          <p:cNvSpPr txBox="1"/>
          <p:nvPr/>
        </p:nvSpPr>
        <p:spPr>
          <a:xfrm>
            <a:off x="9716279" y="2350811"/>
            <a:ext cx="562708" cy="400110"/>
          </a:xfrm>
          <a:prstGeom prst="rect">
            <a:avLst/>
          </a:prstGeom>
          <a:noFill/>
        </p:spPr>
        <p:txBody>
          <a:bodyPr wrap="square" rtlCol="0">
            <a:spAutoFit/>
          </a:bodyPr>
          <a:lstStyle/>
          <a:p>
            <a:r>
              <a:rPr lang="en-US" sz="2000" dirty="0">
                <a:solidFill>
                  <a:srgbClr val="FF0000"/>
                </a:solidFill>
              </a:rPr>
              <a:t>2X</a:t>
            </a:r>
            <a:endParaRPr lang="en-US" dirty="0">
              <a:solidFill>
                <a:srgbClr val="FF0000"/>
              </a:solidFill>
            </a:endParaRPr>
          </a:p>
        </p:txBody>
      </p:sp>
      <p:sp>
        <p:nvSpPr>
          <p:cNvPr id="10" name="TextBox 9">
            <a:extLst>
              <a:ext uri="{FF2B5EF4-FFF2-40B4-BE49-F238E27FC236}">
                <a16:creationId xmlns:a16="http://schemas.microsoft.com/office/drawing/2014/main" id="{942D167B-AF85-EC40-A615-DB09F4EDEADE}"/>
              </a:ext>
            </a:extLst>
          </p:cNvPr>
          <p:cNvSpPr txBox="1"/>
          <p:nvPr/>
        </p:nvSpPr>
        <p:spPr>
          <a:xfrm>
            <a:off x="9361844" y="1753506"/>
            <a:ext cx="562708" cy="400110"/>
          </a:xfrm>
          <a:prstGeom prst="rect">
            <a:avLst/>
          </a:prstGeom>
          <a:noFill/>
        </p:spPr>
        <p:txBody>
          <a:bodyPr wrap="square" rtlCol="0">
            <a:spAutoFit/>
          </a:bodyPr>
          <a:lstStyle/>
          <a:p>
            <a:r>
              <a:rPr lang="en-US" sz="2000" dirty="0"/>
              <a:t>2X</a:t>
            </a:r>
            <a:endParaRPr lang="en-US" dirty="0"/>
          </a:p>
        </p:txBody>
      </p:sp>
      <p:sp>
        <p:nvSpPr>
          <p:cNvPr id="11" name="TextBox 10">
            <a:extLst>
              <a:ext uri="{FF2B5EF4-FFF2-40B4-BE49-F238E27FC236}">
                <a16:creationId xmlns:a16="http://schemas.microsoft.com/office/drawing/2014/main" id="{51938A57-08A2-584C-8148-4F8E2090ABDF}"/>
              </a:ext>
            </a:extLst>
          </p:cNvPr>
          <p:cNvSpPr txBox="1"/>
          <p:nvPr/>
        </p:nvSpPr>
        <p:spPr>
          <a:xfrm>
            <a:off x="9550421" y="3106641"/>
            <a:ext cx="694214" cy="400110"/>
          </a:xfrm>
          <a:prstGeom prst="rect">
            <a:avLst/>
          </a:prstGeom>
          <a:noFill/>
        </p:spPr>
        <p:txBody>
          <a:bodyPr wrap="square" rtlCol="0">
            <a:spAutoFit/>
          </a:bodyPr>
          <a:lstStyle/>
          <a:p>
            <a:r>
              <a:rPr lang="en-US" sz="2000" dirty="0">
                <a:solidFill>
                  <a:srgbClr val="00FF00"/>
                </a:solidFill>
              </a:rPr>
              <a:t>1.4X</a:t>
            </a:r>
            <a:endParaRPr lang="en-US" dirty="0">
              <a:solidFill>
                <a:srgbClr val="00FF00"/>
              </a:solidFill>
            </a:endParaRPr>
          </a:p>
        </p:txBody>
      </p:sp>
      <p:sp>
        <p:nvSpPr>
          <p:cNvPr id="12" name="TextBox 11">
            <a:extLst>
              <a:ext uri="{FF2B5EF4-FFF2-40B4-BE49-F238E27FC236}">
                <a16:creationId xmlns:a16="http://schemas.microsoft.com/office/drawing/2014/main" id="{E7F26C4E-29DC-CF44-B130-DAA249F7B81B}"/>
              </a:ext>
            </a:extLst>
          </p:cNvPr>
          <p:cNvSpPr txBox="1"/>
          <p:nvPr/>
        </p:nvSpPr>
        <p:spPr>
          <a:xfrm>
            <a:off x="9699473" y="4262582"/>
            <a:ext cx="450159" cy="400110"/>
          </a:xfrm>
          <a:prstGeom prst="rect">
            <a:avLst/>
          </a:prstGeom>
          <a:noFill/>
        </p:spPr>
        <p:txBody>
          <a:bodyPr wrap="square" rtlCol="0">
            <a:spAutoFit/>
          </a:bodyPr>
          <a:lstStyle/>
          <a:p>
            <a:r>
              <a:rPr lang="en-US" sz="2000" dirty="0">
                <a:solidFill>
                  <a:srgbClr val="0600FF"/>
                </a:solidFill>
              </a:rPr>
              <a:t>1X</a:t>
            </a:r>
            <a:endParaRPr lang="en-US" dirty="0">
              <a:solidFill>
                <a:srgbClr val="0600FF"/>
              </a:solidFill>
            </a:endParaRPr>
          </a:p>
        </p:txBody>
      </p:sp>
    </p:spTree>
    <p:extLst>
      <p:ext uri="{BB962C8B-B14F-4D97-AF65-F5344CB8AC3E}">
        <p14:creationId xmlns:p14="http://schemas.microsoft.com/office/powerpoint/2010/main" val="1929923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29A544-E55F-9047-AA81-D7D4DDBCAC2A}"/>
              </a:ext>
            </a:extLst>
          </p:cNvPr>
          <p:cNvSpPr>
            <a:spLocks noGrp="1"/>
          </p:cNvSpPr>
          <p:nvPr>
            <p:ph idx="1"/>
          </p:nvPr>
        </p:nvSpPr>
        <p:spPr/>
        <p:txBody>
          <a:bodyPr>
            <a:normAutofit/>
          </a:bodyPr>
          <a:lstStyle/>
          <a:p>
            <a:r>
              <a:rPr lang="en-US" dirty="0"/>
              <a:t>Ideal outcome:</a:t>
            </a:r>
          </a:p>
          <a:p>
            <a:pPr lvl="1"/>
            <a:r>
              <a:rPr lang="en-US" sz="2400" dirty="0"/>
              <a:t>Reduce clock frequency</a:t>
            </a:r>
          </a:p>
          <a:p>
            <a:pPr lvl="1"/>
            <a:r>
              <a:rPr lang="en-US" sz="2400" dirty="0"/>
              <a:t>Achieve energy/power savings</a:t>
            </a:r>
          </a:p>
          <a:p>
            <a:pPr lvl="1"/>
            <a:r>
              <a:rPr lang="en-US" sz="2400" dirty="0"/>
              <a:t>Runtime does not change</a:t>
            </a:r>
          </a:p>
          <a:p>
            <a:pPr lvl="1"/>
            <a:endParaRPr lang="en-US" sz="2400" dirty="0"/>
          </a:p>
          <a:p>
            <a:r>
              <a:rPr lang="en-US" dirty="0"/>
              <a:t>Architecture with separate clock frequencies for                                                             cache and compute unit (</a:t>
            </a:r>
            <a:r>
              <a:rPr lang="en-US" i="1" dirty="0"/>
              <a:t>e.g.</a:t>
            </a:r>
            <a:r>
              <a:rPr lang="en-US" dirty="0"/>
              <a:t>, Intel Haswell)</a:t>
            </a:r>
          </a:p>
          <a:p>
            <a:pPr lvl="1"/>
            <a:r>
              <a:rPr lang="en-US" sz="2400" dirty="0"/>
              <a:t>Enables reduction of clock frequency without  		                                    impacting cache</a:t>
            </a:r>
          </a:p>
          <a:p>
            <a:pPr marL="342900" lvl="1" indent="0">
              <a:buNone/>
            </a:pPr>
            <a:endParaRPr lang="en-US" sz="2800" dirty="0"/>
          </a:p>
          <a:p>
            <a:r>
              <a:rPr lang="en-US" dirty="0"/>
              <a:t>Some visualization algorithms are data intensive</a:t>
            </a:r>
          </a:p>
        </p:txBody>
      </p:sp>
      <p:sp>
        <p:nvSpPr>
          <p:cNvPr id="3" name="Title 2">
            <a:extLst>
              <a:ext uri="{FF2B5EF4-FFF2-40B4-BE49-F238E27FC236}">
                <a16:creationId xmlns:a16="http://schemas.microsoft.com/office/drawing/2014/main" id="{75B5407B-579F-2C4E-8630-FCFDF7A65592}"/>
              </a:ext>
            </a:extLst>
          </p:cNvPr>
          <p:cNvSpPr>
            <a:spLocks noGrp="1"/>
          </p:cNvSpPr>
          <p:nvPr>
            <p:ph type="title"/>
          </p:nvPr>
        </p:nvSpPr>
        <p:spPr/>
        <p:txBody>
          <a:bodyPr/>
          <a:lstStyle/>
          <a:p>
            <a:r>
              <a:rPr lang="en-US" dirty="0"/>
              <a:t>Shared clock frequency does not work for data intensive applications</a:t>
            </a:r>
          </a:p>
        </p:txBody>
      </p:sp>
      <p:grpSp>
        <p:nvGrpSpPr>
          <p:cNvPr id="4" name="Group 3">
            <a:extLst>
              <a:ext uri="{FF2B5EF4-FFF2-40B4-BE49-F238E27FC236}">
                <a16:creationId xmlns:a16="http://schemas.microsoft.com/office/drawing/2014/main" id="{5E35E73A-1D3D-7F49-8C4F-496F38F87127}"/>
              </a:ext>
            </a:extLst>
          </p:cNvPr>
          <p:cNvGrpSpPr/>
          <p:nvPr/>
        </p:nvGrpSpPr>
        <p:grpSpPr>
          <a:xfrm>
            <a:off x="7477602" y="2152559"/>
            <a:ext cx="3696097" cy="2584364"/>
            <a:chOff x="606961" y="3604961"/>
            <a:chExt cx="3696097" cy="2584364"/>
          </a:xfrm>
        </p:grpSpPr>
        <p:sp>
          <p:nvSpPr>
            <p:cNvPr id="5" name="Rounded Rectangle 4">
              <a:extLst>
                <a:ext uri="{FF2B5EF4-FFF2-40B4-BE49-F238E27FC236}">
                  <a16:creationId xmlns:a16="http://schemas.microsoft.com/office/drawing/2014/main" id="{62D8A85E-B36F-1248-B0D6-4CCF62A65A21}"/>
                </a:ext>
              </a:extLst>
            </p:cNvPr>
            <p:cNvSpPr/>
            <p:nvPr/>
          </p:nvSpPr>
          <p:spPr bwMode="auto">
            <a:xfrm>
              <a:off x="1953797" y="5596008"/>
              <a:ext cx="1252977" cy="372916"/>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endParaRPr lang="en-US" sz="1600" dirty="0">
                <a:solidFill>
                  <a:srgbClr val="000000"/>
                </a:solidFill>
              </a:endParaRPr>
            </a:p>
          </p:txBody>
        </p:sp>
        <p:sp>
          <p:nvSpPr>
            <p:cNvPr id="6" name="Rounded Rectangle 5">
              <a:extLst>
                <a:ext uri="{FF2B5EF4-FFF2-40B4-BE49-F238E27FC236}">
                  <a16:creationId xmlns:a16="http://schemas.microsoft.com/office/drawing/2014/main" id="{88DAB54E-FF58-EE4F-A1EF-277F0F9EE7E5}"/>
                </a:ext>
              </a:extLst>
            </p:cNvPr>
            <p:cNvSpPr/>
            <p:nvPr/>
          </p:nvSpPr>
          <p:spPr bwMode="auto">
            <a:xfrm>
              <a:off x="1856758" y="5702223"/>
              <a:ext cx="1252977" cy="372916"/>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endParaRPr lang="en-US" sz="1600" dirty="0">
                <a:solidFill>
                  <a:srgbClr val="000000"/>
                </a:solidFill>
              </a:endParaRPr>
            </a:p>
          </p:txBody>
        </p:sp>
        <p:sp>
          <p:nvSpPr>
            <p:cNvPr id="7" name="Rectangle 6">
              <a:extLst>
                <a:ext uri="{FF2B5EF4-FFF2-40B4-BE49-F238E27FC236}">
                  <a16:creationId xmlns:a16="http://schemas.microsoft.com/office/drawing/2014/main" id="{F911FF97-5E14-FB48-8013-6A0046E4A3F8}"/>
                </a:ext>
              </a:extLst>
            </p:cNvPr>
            <p:cNvSpPr/>
            <p:nvPr/>
          </p:nvSpPr>
          <p:spPr bwMode="auto">
            <a:xfrm>
              <a:off x="606961" y="3604961"/>
              <a:ext cx="3696097" cy="1721224"/>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 name="Rounded Rectangle 7">
              <a:extLst>
                <a:ext uri="{FF2B5EF4-FFF2-40B4-BE49-F238E27FC236}">
                  <a16:creationId xmlns:a16="http://schemas.microsoft.com/office/drawing/2014/main" id="{199B8B91-A22F-534B-8D99-0672135F0BAE}"/>
                </a:ext>
              </a:extLst>
            </p:cNvPr>
            <p:cNvSpPr/>
            <p:nvPr/>
          </p:nvSpPr>
          <p:spPr bwMode="auto">
            <a:xfrm>
              <a:off x="1775430" y="3747417"/>
              <a:ext cx="564358" cy="555079"/>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600" dirty="0">
                  <a:solidFill>
                    <a:srgbClr val="000000"/>
                  </a:solidFill>
                </a:rPr>
                <a:t>0</a:t>
              </a:r>
            </a:p>
          </p:txBody>
        </p:sp>
        <p:sp>
          <p:nvSpPr>
            <p:cNvPr id="9" name="Rounded Rectangle 8">
              <a:extLst>
                <a:ext uri="{FF2B5EF4-FFF2-40B4-BE49-F238E27FC236}">
                  <a16:creationId xmlns:a16="http://schemas.microsoft.com/office/drawing/2014/main" id="{21BF8933-963B-8F4A-B6E4-95DDC05B447E}"/>
                </a:ext>
              </a:extLst>
            </p:cNvPr>
            <p:cNvSpPr/>
            <p:nvPr/>
          </p:nvSpPr>
          <p:spPr bwMode="auto">
            <a:xfrm>
              <a:off x="798257" y="3815235"/>
              <a:ext cx="992658" cy="445139"/>
            </a:xfrm>
            <a:prstGeom prst="round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spcBef>
                  <a:spcPct val="0"/>
                </a:spcBef>
              </a:pPr>
              <a:r>
                <a:rPr lang="en-US" b="1" dirty="0">
                  <a:solidFill>
                    <a:srgbClr val="000000"/>
                  </a:solidFill>
                </a:rPr>
                <a:t>Core</a:t>
              </a:r>
            </a:p>
          </p:txBody>
        </p:sp>
        <p:sp>
          <p:nvSpPr>
            <p:cNvPr id="10" name="Rounded Rectangle 9">
              <a:extLst>
                <a:ext uri="{FF2B5EF4-FFF2-40B4-BE49-F238E27FC236}">
                  <a16:creationId xmlns:a16="http://schemas.microsoft.com/office/drawing/2014/main" id="{70CF9628-784E-144C-BE63-268B2291B8D2}"/>
                </a:ext>
              </a:extLst>
            </p:cNvPr>
            <p:cNvSpPr/>
            <p:nvPr/>
          </p:nvSpPr>
          <p:spPr bwMode="auto">
            <a:xfrm>
              <a:off x="759003" y="4670773"/>
              <a:ext cx="1005992" cy="445139"/>
            </a:xfrm>
            <a:prstGeom prst="round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spcBef>
                  <a:spcPct val="0"/>
                </a:spcBef>
              </a:pPr>
              <a:r>
                <a:rPr lang="en-US" b="1" dirty="0" err="1">
                  <a:solidFill>
                    <a:srgbClr val="000000"/>
                  </a:solidFill>
                </a:rPr>
                <a:t>Uncore</a:t>
              </a:r>
              <a:endParaRPr lang="en-US" b="1" dirty="0">
                <a:solidFill>
                  <a:srgbClr val="000000"/>
                </a:solidFill>
              </a:endParaRPr>
            </a:p>
          </p:txBody>
        </p:sp>
        <p:sp>
          <p:nvSpPr>
            <p:cNvPr id="11" name="Rounded Rectangle 10">
              <a:extLst>
                <a:ext uri="{FF2B5EF4-FFF2-40B4-BE49-F238E27FC236}">
                  <a16:creationId xmlns:a16="http://schemas.microsoft.com/office/drawing/2014/main" id="{69784C12-F008-3C4D-8D70-40CC0C94C8D0}"/>
                </a:ext>
              </a:extLst>
            </p:cNvPr>
            <p:cNvSpPr/>
            <p:nvPr/>
          </p:nvSpPr>
          <p:spPr bwMode="auto">
            <a:xfrm>
              <a:off x="2400236" y="3747417"/>
              <a:ext cx="564358" cy="555079"/>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600" dirty="0">
                  <a:solidFill>
                    <a:srgbClr val="000000"/>
                  </a:solidFill>
                </a:rPr>
                <a:t>1</a:t>
              </a:r>
            </a:p>
          </p:txBody>
        </p:sp>
        <p:sp>
          <p:nvSpPr>
            <p:cNvPr id="12" name="Rounded Rectangle 11">
              <a:extLst>
                <a:ext uri="{FF2B5EF4-FFF2-40B4-BE49-F238E27FC236}">
                  <a16:creationId xmlns:a16="http://schemas.microsoft.com/office/drawing/2014/main" id="{14F9A84F-B22B-1042-BF77-4B290E3419A5}"/>
                </a:ext>
              </a:extLst>
            </p:cNvPr>
            <p:cNvSpPr/>
            <p:nvPr/>
          </p:nvSpPr>
          <p:spPr bwMode="auto">
            <a:xfrm>
              <a:off x="3025042" y="3747416"/>
              <a:ext cx="564358" cy="555079"/>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600" dirty="0">
                  <a:solidFill>
                    <a:srgbClr val="000000"/>
                  </a:solidFill>
                </a:rPr>
                <a:t>2</a:t>
              </a:r>
            </a:p>
          </p:txBody>
        </p:sp>
        <p:sp>
          <p:nvSpPr>
            <p:cNvPr id="13" name="Rounded Rectangle 12">
              <a:extLst>
                <a:ext uri="{FF2B5EF4-FFF2-40B4-BE49-F238E27FC236}">
                  <a16:creationId xmlns:a16="http://schemas.microsoft.com/office/drawing/2014/main" id="{B16A2105-ED6F-3947-9CC8-7A36FBE7D58C}"/>
                </a:ext>
              </a:extLst>
            </p:cNvPr>
            <p:cNvSpPr/>
            <p:nvPr/>
          </p:nvSpPr>
          <p:spPr bwMode="auto">
            <a:xfrm>
              <a:off x="3638461" y="3747416"/>
              <a:ext cx="564358" cy="555079"/>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600" dirty="0">
                  <a:solidFill>
                    <a:srgbClr val="000000"/>
                  </a:solidFill>
                </a:rPr>
                <a:t>3</a:t>
              </a:r>
            </a:p>
          </p:txBody>
        </p:sp>
        <p:sp>
          <p:nvSpPr>
            <p:cNvPr id="14" name="Rectangle 13">
              <a:extLst>
                <a:ext uri="{FF2B5EF4-FFF2-40B4-BE49-F238E27FC236}">
                  <a16:creationId xmlns:a16="http://schemas.microsoft.com/office/drawing/2014/main" id="{E86CDAEF-B007-EB43-9F55-A9A54DF63C57}"/>
                </a:ext>
              </a:extLst>
            </p:cNvPr>
            <p:cNvSpPr/>
            <p:nvPr/>
          </p:nvSpPr>
          <p:spPr bwMode="auto">
            <a:xfrm>
              <a:off x="1930817" y="4038800"/>
              <a:ext cx="376517" cy="21863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400" dirty="0">
                  <a:solidFill>
                    <a:srgbClr val="000000"/>
                  </a:solidFill>
                </a:rPr>
                <a:t>L1</a:t>
              </a:r>
            </a:p>
          </p:txBody>
        </p:sp>
        <p:sp>
          <p:nvSpPr>
            <p:cNvPr id="15" name="Rectangle 14">
              <a:extLst>
                <a:ext uri="{FF2B5EF4-FFF2-40B4-BE49-F238E27FC236}">
                  <a16:creationId xmlns:a16="http://schemas.microsoft.com/office/drawing/2014/main" id="{8045E3FC-CFB9-C14E-8BD0-5FA9D463B566}"/>
                </a:ext>
              </a:extLst>
            </p:cNvPr>
            <p:cNvSpPr/>
            <p:nvPr/>
          </p:nvSpPr>
          <p:spPr bwMode="auto">
            <a:xfrm>
              <a:off x="2555623" y="4038800"/>
              <a:ext cx="376517" cy="21863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400" dirty="0">
                  <a:solidFill>
                    <a:srgbClr val="000000"/>
                  </a:solidFill>
                </a:rPr>
                <a:t>L1</a:t>
              </a:r>
            </a:p>
          </p:txBody>
        </p:sp>
        <p:sp>
          <p:nvSpPr>
            <p:cNvPr id="16" name="Rectangle 15">
              <a:extLst>
                <a:ext uri="{FF2B5EF4-FFF2-40B4-BE49-F238E27FC236}">
                  <a16:creationId xmlns:a16="http://schemas.microsoft.com/office/drawing/2014/main" id="{C8B436D7-2CB1-2548-98AE-8C7BC067030E}"/>
                </a:ext>
              </a:extLst>
            </p:cNvPr>
            <p:cNvSpPr/>
            <p:nvPr/>
          </p:nvSpPr>
          <p:spPr bwMode="auto">
            <a:xfrm>
              <a:off x="3156677" y="4024955"/>
              <a:ext cx="376517" cy="21863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400" dirty="0">
                  <a:solidFill>
                    <a:srgbClr val="000000"/>
                  </a:solidFill>
                </a:rPr>
                <a:t>L1</a:t>
              </a:r>
            </a:p>
          </p:txBody>
        </p:sp>
        <p:sp>
          <p:nvSpPr>
            <p:cNvPr id="17" name="Rectangle 16">
              <a:extLst>
                <a:ext uri="{FF2B5EF4-FFF2-40B4-BE49-F238E27FC236}">
                  <a16:creationId xmlns:a16="http://schemas.microsoft.com/office/drawing/2014/main" id="{F4D41BD7-B569-394B-9FA6-52DCDDB2DD1C}"/>
                </a:ext>
              </a:extLst>
            </p:cNvPr>
            <p:cNvSpPr/>
            <p:nvPr/>
          </p:nvSpPr>
          <p:spPr bwMode="auto">
            <a:xfrm>
              <a:off x="3772385" y="4032452"/>
              <a:ext cx="376517" cy="21863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400" dirty="0">
                  <a:solidFill>
                    <a:srgbClr val="000000"/>
                  </a:solidFill>
                </a:rPr>
                <a:t>L1</a:t>
              </a:r>
            </a:p>
          </p:txBody>
        </p:sp>
        <p:sp>
          <p:nvSpPr>
            <p:cNvPr id="18" name="Rounded Rectangle 17">
              <a:extLst>
                <a:ext uri="{FF2B5EF4-FFF2-40B4-BE49-F238E27FC236}">
                  <a16:creationId xmlns:a16="http://schemas.microsoft.com/office/drawing/2014/main" id="{43C2419D-ADF3-1D4C-B261-74E6A9CC2B32}"/>
                </a:ext>
              </a:extLst>
            </p:cNvPr>
            <p:cNvSpPr/>
            <p:nvPr/>
          </p:nvSpPr>
          <p:spPr bwMode="auto">
            <a:xfrm>
              <a:off x="1772065" y="4593880"/>
              <a:ext cx="2430754" cy="372916"/>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Last-Level Cache</a:t>
              </a:r>
            </a:p>
          </p:txBody>
        </p:sp>
        <p:sp>
          <p:nvSpPr>
            <p:cNvPr id="19" name="Rounded Rectangle 18">
              <a:extLst>
                <a:ext uri="{FF2B5EF4-FFF2-40B4-BE49-F238E27FC236}">
                  <a16:creationId xmlns:a16="http://schemas.microsoft.com/office/drawing/2014/main" id="{0CBA7AFA-FC15-9540-B1E1-06B7FD07990E}"/>
                </a:ext>
              </a:extLst>
            </p:cNvPr>
            <p:cNvSpPr/>
            <p:nvPr/>
          </p:nvSpPr>
          <p:spPr bwMode="auto">
            <a:xfrm>
              <a:off x="1772065" y="5816409"/>
              <a:ext cx="1252977" cy="372916"/>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Memory</a:t>
              </a:r>
            </a:p>
          </p:txBody>
        </p:sp>
        <p:cxnSp>
          <p:nvCxnSpPr>
            <p:cNvPr id="20" name="Straight Connector 19">
              <a:extLst>
                <a:ext uri="{FF2B5EF4-FFF2-40B4-BE49-F238E27FC236}">
                  <a16:creationId xmlns:a16="http://schemas.microsoft.com/office/drawing/2014/main" id="{DA0CFCF0-6383-174C-A798-0E9E04F4E20A}"/>
                </a:ext>
              </a:extLst>
            </p:cNvPr>
            <p:cNvCxnSpPr/>
            <p:nvPr/>
          </p:nvCxnSpPr>
          <p:spPr>
            <a:xfrm>
              <a:off x="2400236" y="4966795"/>
              <a:ext cx="0" cy="61812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9D029F5-191C-A84C-BCB1-696A10170E20}"/>
                </a:ext>
              </a:extLst>
            </p:cNvPr>
            <p:cNvCxnSpPr>
              <a:cxnSpLocks/>
            </p:cNvCxnSpPr>
            <p:nvPr/>
          </p:nvCxnSpPr>
          <p:spPr>
            <a:xfrm>
              <a:off x="729205" y="4465573"/>
              <a:ext cx="3489435" cy="0"/>
            </a:xfrm>
            <a:prstGeom prst="line">
              <a:avLst/>
            </a:prstGeom>
            <a:ln w="381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2117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B5C4C-71B8-1944-977C-13E03104C5EF}"/>
              </a:ext>
            </a:extLst>
          </p:cNvPr>
          <p:cNvSpPr>
            <a:spLocks noGrp="1"/>
          </p:cNvSpPr>
          <p:nvPr>
            <p:ph type="title"/>
          </p:nvPr>
        </p:nvSpPr>
        <p:spPr/>
        <p:txBody>
          <a:bodyPr/>
          <a:lstStyle/>
          <a:p>
            <a:r>
              <a:rPr lang="en-US" dirty="0"/>
              <a:t>Research Questions &amp; Methodology</a:t>
            </a:r>
          </a:p>
        </p:txBody>
      </p:sp>
      <p:sp>
        <p:nvSpPr>
          <p:cNvPr id="2" name="Content Placeholder 1">
            <a:extLst>
              <a:ext uri="{FF2B5EF4-FFF2-40B4-BE49-F238E27FC236}">
                <a16:creationId xmlns:a16="http://schemas.microsoft.com/office/drawing/2014/main" id="{6F5A6D69-969F-C948-A283-F3A135B3B02A}"/>
              </a:ext>
            </a:extLst>
          </p:cNvPr>
          <p:cNvSpPr>
            <a:spLocks noGrp="1"/>
          </p:cNvSpPr>
          <p:nvPr>
            <p:ph idx="1"/>
          </p:nvPr>
        </p:nvSpPr>
        <p:spPr/>
        <p:txBody>
          <a:bodyPr>
            <a:normAutofit/>
          </a:bodyPr>
          <a:lstStyle/>
          <a:p>
            <a:r>
              <a:rPr lang="en-US" b="1" dirty="0"/>
              <a:t>Data intensity</a:t>
            </a:r>
            <a:r>
              <a:rPr lang="en-US" dirty="0"/>
              <a:t>: If you are forced to reduce the clock frequency, how much slowdown will you see?</a:t>
            </a:r>
          </a:p>
          <a:p>
            <a:r>
              <a:rPr lang="en-US" b="1" dirty="0"/>
              <a:t>Energy proposition</a:t>
            </a:r>
            <a:r>
              <a:rPr lang="en-US" dirty="0"/>
              <a:t>: If you are forced to use Y% less energy, you will run X% slower</a:t>
            </a:r>
          </a:p>
          <a:p>
            <a:r>
              <a:rPr lang="en-US" b="1" dirty="0"/>
              <a:t>Power proposition</a:t>
            </a:r>
            <a:r>
              <a:rPr lang="en-US" dirty="0"/>
              <a:t>: If you are forced to use Z% less power, you will run X% slower</a:t>
            </a:r>
          </a:p>
        </p:txBody>
      </p:sp>
      <p:sp>
        <p:nvSpPr>
          <p:cNvPr id="4" name="Content Placeholder 3">
            <a:extLst>
              <a:ext uri="{FF2B5EF4-FFF2-40B4-BE49-F238E27FC236}">
                <a16:creationId xmlns:a16="http://schemas.microsoft.com/office/drawing/2014/main" id="{0B45F1B0-D0B6-B44D-ADD5-F06820765AD6}"/>
              </a:ext>
            </a:extLst>
          </p:cNvPr>
          <p:cNvSpPr>
            <a:spLocks noGrp="1"/>
          </p:cNvSpPr>
          <p:nvPr>
            <p:ph idx="10"/>
          </p:nvPr>
        </p:nvSpPr>
        <p:spPr/>
        <p:txBody>
          <a:bodyPr/>
          <a:lstStyle/>
          <a:p>
            <a:pPr marL="57150" indent="0">
              <a:buNone/>
            </a:pPr>
            <a:r>
              <a:rPr lang="en-US" dirty="0"/>
              <a:t>Explored </a:t>
            </a:r>
            <a:r>
              <a:rPr lang="en-US" dirty="0" err="1"/>
              <a:t>isosurfacing</a:t>
            </a:r>
            <a:r>
              <a:rPr lang="en-US" dirty="0"/>
              <a:t> algorithm with many configurations:</a:t>
            </a:r>
          </a:p>
          <a:p>
            <a:r>
              <a:rPr lang="en-US" dirty="0"/>
              <a:t>CPU frequency (7-11 options)</a:t>
            </a:r>
          </a:p>
          <a:p>
            <a:r>
              <a:rPr lang="en-US" dirty="0"/>
              <a:t>Data set (6 options)</a:t>
            </a:r>
          </a:p>
          <a:p>
            <a:r>
              <a:rPr lang="en-US" dirty="0"/>
              <a:t>Algorithm Implementation (2 options)</a:t>
            </a:r>
          </a:p>
          <a:p>
            <a:r>
              <a:rPr lang="en-US" dirty="0"/>
              <a:t>Hardware (2 options)</a:t>
            </a:r>
          </a:p>
        </p:txBody>
      </p:sp>
    </p:spTree>
    <p:extLst>
      <p:ext uri="{BB962C8B-B14F-4D97-AF65-F5344CB8AC3E}">
        <p14:creationId xmlns:p14="http://schemas.microsoft.com/office/powerpoint/2010/main" val="4144396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FFC16-6CB6-6B4B-9F04-A0ED0A42B552}"/>
              </a:ext>
            </a:extLst>
          </p:cNvPr>
          <p:cNvSpPr>
            <a:spLocks noGrp="1"/>
          </p:cNvSpPr>
          <p:nvPr>
            <p:ph type="title"/>
          </p:nvPr>
        </p:nvSpPr>
        <p:spPr/>
        <p:txBody>
          <a:bodyPr/>
          <a:lstStyle/>
          <a:p>
            <a:r>
              <a:rPr lang="en-US" dirty="0"/>
              <a:t>Phase 1 Results: Vary CPU Clock Frequency</a:t>
            </a:r>
          </a:p>
        </p:txBody>
      </p:sp>
      <p:sp>
        <p:nvSpPr>
          <p:cNvPr id="3" name="Content Placeholder 2">
            <a:extLst>
              <a:ext uri="{FF2B5EF4-FFF2-40B4-BE49-F238E27FC236}">
                <a16:creationId xmlns:a16="http://schemas.microsoft.com/office/drawing/2014/main" id="{52566FCB-5974-F745-9CBA-20541F7AE133}"/>
              </a:ext>
            </a:extLst>
          </p:cNvPr>
          <p:cNvSpPr>
            <a:spLocks noGrp="1"/>
          </p:cNvSpPr>
          <p:nvPr>
            <p:ph idx="1"/>
          </p:nvPr>
        </p:nvSpPr>
        <p:spPr>
          <a:xfrm>
            <a:off x="621101" y="1436688"/>
            <a:ext cx="4149281" cy="4881532"/>
          </a:xfrm>
        </p:spPr>
        <p:txBody>
          <a:bodyPr/>
          <a:lstStyle/>
          <a:p>
            <a:r>
              <a:rPr lang="en-US" dirty="0"/>
              <a:t>Reducing clock frequency by 2.2X:</a:t>
            </a:r>
          </a:p>
          <a:p>
            <a:pPr lvl="1"/>
            <a:r>
              <a:rPr lang="en-US" sz="2400" dirty="0"/>
              <a:t>Runtime: increases by 1.9X</a:t>
            </a:r>
          </a:p>
          <a:p>
            <a:pPr lvl="1"/>
            <a:r>
              <a:rPr lang="en-US" sz="2400" dirty="0"/>
              <a:t>Energy: decreases by 1.4X</a:t>
            </a:r>
          </a:p>
          <a:p>
            <a:pPr lvl="1"/>
            <a:r>
              <a:rPr lang="en-US" sz="2400" dirty="0"/>
              <a:t>Power: decreases by 2.7X</a:t>
            </a:r>
          </a:p>
          <a:p>
            <a:r>
              <a:rPr lang="en-US" dirty="0"/>
              <a:t>Implementation tends towards compute intensive, but not as strongly as a traditional compute bound benchmark</a:t>
            </a:r>
          </a:p>
        </p:txBody>
      </p:sp>
      <p:pic>
        <p:nvPicPr>
          <p:cNvPr id="5" name="Picture 4" descr="Screen Shot 2015-09-12 at 4.21.13 PM.png">
            <a:extLst>
              <a:ext uri="{FF2B5EF4-FFF2-40B4-BE49-F238E27FC236}">
                <a16:creationId xmlns:a16="http://schemas.microsoft.com/office/drawing/2014/main" id="{18297FEA-3484-6D4D-B2F7-3D3E0A32F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149" y="1436688"/>
            <a:ext cx="7460851" cy="4016333"/>
          </a:xfrm>
          <a:prstGeom prst="rect">
            <a:avLst/>
          </a:prstGeom>
        </p:spPr>
      </p:pic>
      <p:sp>
        <p:nvSpPr>
          <p:cNvPr id="7" name="TextBox 6">
            <a:extLst>
              <a:ext uri="{FF2B5EF4-FFF2-40B4-BE49-F238E27FC236}">
                <a16:creationId xmlns:a16="http://schemas.microsoft.com/office/drawing/2014/main" id="{C78543D4-E72B-F24A-ABB5-75A08140B3DA}"/>
              </a:ext>
            </a:extLst>
          </p:cNvPr>
          <p:cNvSpPr txBox="1"/>
          <p:nvPr/>
        </p:nvSpPr>
        <p:spPr>
          <a:xfrm>
            <a:off x="4731149" y="5493073"/>
            <a:ext cx="7460851" cy="430887"/>
          </a:xfrm>
          <a:prstGeom prst="rect">
            <a:avLst/>
          </a:prstGeom>
          <a:noFill/>
        </p:spPr>
        <p:txBody>
          <a:bodyPr wrap="square" rtlCol="0">
            <a:spAutoFit/>
          </a:bodyPr>
          <a:lstStyle/>
          <a:p>
            <a:pPr algn="ctr"/>
            <a:r>
              <a:rPr lang="en-US" sz="2200" dirty="0"/>
              <a:t>Baseline Implementation, Enzo-10M, CPU1, </a:t>
            </a:r>
            <a:r>
              <a:rPr lang="en-US" sz="2200" dirty="0" err="1"/>
              <a:t>OpenMP</a:t>
            </a:r>
            <a:endParaRPr lang="en-US" sz="2200" dirty="0"/>
          </a:p>
        </p:txBody>
      </p:sp>
      <p:sp>
        <p:nvSpPr>
          <p:cNvPr id="8" name="Rectangle 7">
            <a:extLst>
              <a:ext uri="{FF2B5EF4-FFF2-40B4-BE49-F238E27FC236}">
                <a16:creationId xmlns:a16="http://schemas.microsoft.com/office/drawing/2014/main" id="{23F250DA-0390-7542-924F-C075A75EBDDD}"/>
              </a:ext>
            </a:extLst>
          </p:cNvPr>
          <p:cNvSpPr/>
          <p:nvPr/>
        </p:nvSpPr>
        <p:spPr>
          <a:xfrm>
            <a:off x="4948455" y="4971393"/>
            <a:ext cx="7243545" cy="37680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4" name="Rounded Rectangle 3">
            <a:extLst>
              <a:ext uri="{FF2B5EF4-FFF2-40B4-BE49-F238E27FC236}">
                <a16:creationId xmlns:a16="http://schemas.microsoft.com/office/drawing/2014/main" id="{5A1EEDBA-6A11-E749-9756-2DEE85475BEA}"/>
              </a:ext>
            </a:extLst>
          </p:cNvPr>
          <p:cNvSpPr/>
          <p:nvPr/>
        </p:nvSpPr>
        <p:spPr bwMode="auto">
          <a:xfrm>
            <a:off x="609600" y="5203866"/>
            <a:ext cx="4160782" cy="1152454"/>
          </a:xfrm>
          <a:prstGeom prst="round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2200" dirty="0" err="1">
                <a:solidFill>
                  <a:schemeClr val="bg1"/>
                </a:solidFill>
              </a:rPr>
              <a:t>Isosurfacing</a:t>
            </a:r>
            <a:r>
              <a:rPr lang="en-US" sz="2200" dirty="0">
                <a:solidFill>
                  <a:schemeClr val="bg1"/>
                </a:solidFill>
              </a:rPr>
              <a:t> algorithm has favorable energy/power savings with reduction in frequency </a:t>
            </a:r>
          </a:p>
        </p:txBody>
      </p:sp>
      <p:sp>
        <p:nvSpPr>
          <p:cNvPr id="10" name="TextBox 9">
            <a:extLst>
              <a:ext uri="{FF2B5EF4-FFF2-40B4-BE49-F238E27FC236}">
                <a16:creationId xmlns:a16="http://schemas.microsoft.com/office/drawing/2014/main" id="{C509F25D-E001-8C46-AC7A-A700540DC470}"/>
              </a:ext>
            </a:extLst>
          </p:cNvPr>
          <p:cNvSpPr txBox="1"/>
          <p:nvPr/>
        </p:nvSpPr>
        <p:spPr>
          <a:xfrm>
            <a:off x="9522373" y="1440606"/>
            <a:ext cx="755483" cy="384721"/>
          </a:xfrm>
          <a:prstGeom prst="rect">
            <a:avLst/>
          </a:prstGeom>
          <a:solidFill>
            <a:schemeClr val="bg1"/>
          </a:solidFill>
        </p:spPr>
        <p:txBody>
          <a:bodyPr wrap="square" rtlCol="0">
            <a:spAutoFit/>
          </a:bodyPr>
          <a:lstStyle/>
          <a:p>
            <a:r>
              <a:rPr lang="en-US" sz="1900" i="1" dirty="0" err="1">
                <a:latin typeface="Cambria" panose="02040503050406030204" pitchFamily="18" charset="0"/>
              </a:rPr>
              <a:t>E</a:t>
            </a:r>
            <a:r>
              <a:rPr lang="en-US" sz="1900" i="1" baseline="-25000" dirty="0" err="1">
                <a:latin typeface="Cambria" panose="02040503050406030204" pitchFamily="18" charset="0"/>
              </a:rPr>
              <a:t>save</a:t>
            </a:r>
            <a:endParaRPr lang="en-US" sz="1900" i="1" dirty="0">
              <a:latin typeface="Cambria" panose="02040503050406030204" pitchFamily="18" charset="0"/>
            </a:endParaRPr>
          </a:p>
        </p:txBody>
      </p:sp>
      <p:sp>
        <p:nvSpPr>
          <p:cNvPr id="6" name="Rectangle 5">
            <a:extLst>
              <a:ext uri="{FF2B5EF4-FFF2-40B4-BE49-F238E27FC236}">
                <a16:creationId xmlns:a16="http://schemas.microsoft.com/office/drawing/2014/main" id="{7352FE33-CF29-0140-9F4E-AB4259E45267}"/>
              </a:ext>
            </a:extLst>
          </p:cNvPr>
          <p:cNvSpPr/>
          <p:nvPr/>
        </p:nvSpPr>
        <p:spPr>
          <a:xfrm>
            <a:off x="4876020" y="1781299"/>
            <a:ext cx="7315980" cy="34438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399714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5E7F18-8B51-3C49-838F-01A26CCB8D4A}"/>
              </a:ext>
            </a:extLst>
          </p:cNvPr>
          <p:cNvSpPr>
            <a:spLocks noGrp="1"/>
          </p:cNvSpPr>
          <p:nvPr>
            <p:ph type="title"/>
          </p:nvPr>
        </p:nvSpPr>
        <p:spPr/>
        <p:txBody>
          <a:bodyPr/>
          <a:lstStyle/>
          <a:p>
            <a:r>
              <a:rPr lang="en-US" dirty="0"/>
              <a:t>Phase 2 Results: Vary Algorithm Implementation (            )</a:t>
            </a:r>
          </a:p>
        </p:txBody>
      </p:sp>
      <p:sp>
        <p:nvSpPr>
          <p:cNvPr id="5" name="Content Placeholder 4">
            <a:extLst>
              <a:ext uri="{FF2B5EF4-FFF2-40B4-BE49-F238E27FC236}">
                <a16:creationId xmlns:a16="http://schemas.microsoft.com/office/drawing/2014/main" id="{F709DAB7-22FE-654F-859D-7A3AA491AA41}"/>
              </a:ext>
            </a:extLst>
          </p:cNvPr>
          <p:cNvSpPr>
            <a:spLocks noGrp="1"/>
          </p:cNvSpPr>
          <p:nvPr>
            <p:ph idx="1"/>
          </p:nvPr>
        </p:nvSpPr>
        <p:spPr>
          <a:xfrm>
            <a:off x="621101" y="1436688"/>
            <a:ext cx="4151376" cy="4881532"/>
          </a:xfrm>
        </p:spPr>
        <p:txBody>
          <a:bodyPr/>
          <a:lstStyle/>
          <a:p>
            <a:r>
              <a:rPr lang="en-US" dirty="0"/>
              <a:t>Compute intensive: F</a:t>
            </a:r>
            <a:r>
              <a:rPr lang="en-US" baseline="-25000" dirty="0"/>
              <a:t>rat</a:t>
            </a:r>
            <a:r>
              <a:rPr lang="en-US" dirty="0"/>
              <a:t> and </a:t>
            </a:r>
            <a:r>
              <a:rPr lang="en-US" dirty="0" err="1"/>
              <a:t>T</a:t>
            </a:r>
            <a:r>
              <a:rPr lang="en-US" baseline="-25000" dirty="0" err="1"/>
              <a:t>rat</a:t>
            </a:r>
            <a:r>
              <a:rPr lang="en-US" dirty="0"/>
              <a:t> are highly correlated</a:t>
            </a:r>
          </a:p>
          <a:p>
            <a:r>
              <a:rPr lang="en-US" dirty="0"/>
              <a:t>Number of instructions retired differs between implementations (102 billion vs. 7 billion)</a:t>
            </a:r>
          </a:p>
        </p:txBody>
      </p:sp>
      <p:pic>
        <p:nvPicPr>
          <p:cNvPr id="7" name="Picture 6" descr="Screen Shot 2015-10-17 at 2.09.58 PM.png">
            <a:extLst>
              <a:ext uri="{FF2B5EF4-FFF2-40B4-BE49-F238E27FC236}">
                <a16:creationId xmlns:a16="http://schemas.microsoft.com/office/drawing/2014/main" id="{86D53B21-4711-B145-87BD-6388846C906F}"/>
              </a:ext>
            </a:extLst>
          </p:cNvPr>
          <p:cNvPicPr>
            <a:picLocks noChangeAspect="1"/>
          </p:cNvPicPr>
          <p:nvPr/>
        </p:nvPicPr>
        <p:blipFill rotWithShape="1">
          <a:blip r:embed="rId3">
            <a:extLst>
              <a:ext uri="{28A0092B-C50C-407E-A947-70E740481C1C}">
                <a14:useLocalDpi xmlns:a14="http://schemas.microsoft.com/office/drawing/2010/main" val="0"/>
              </a:ext>
            </a:extLst>
          </a:blip>
          <a:srcRect l="486" r="1"/>
          <a:stretch/>
        </p:blipFill>
        <p:spPr>
          <a:xfrm>
            <a:off x="4730496" y="1436688"/>
            <a:ext cx="7446741" cy="3919732"/>
          </a:xfrm>
          <a:prstGeom prst="rect">
            <a:avLst/>
          </a:prstGeom>
        </p:spPr>
      </p:pic>
      <p:sp>
        <p:nvSpPr>
          <p:cNvPr id="8" name="TextBox 7">
            <a:extLst>
              <a:ext uri="{FF2B5EF4-FFF2-40B4-BE49-F238E27FC236}">
                <a16:creationId xmlns:a16="http://schemas.microsoft.com/office/drawing/2014/main" id="{9C50CDE9-736A-C847-9BA1-FF139C8C9AAC}"/>
              </a:ext>
            </a:extLst>
          </p:cNvPr>
          <p:cNvSpPr txBox="1"/>
          <p:nvPr/>
        </p:nvSpPr>
        <p:spPr>
          <a:xfrm>
            <a:off x="4745836" y="5422857"/>
            <a:ext cx="7446164" cy="430887"/>
          </a:xfrm>
          <a:prstGeom prst="rect">
            <a:avLst/>
          </a:prstGeom>
          <a:noFill/>
        </p:spPr>
        <p:txBody>
          <a:bodyPr wrap="square" rtlCol="0">
            <a:spAutoFit/>
          </a:bodyPr>
          <a:lstStyle/>
          <a:p>
            <a:pPr algn="ctr"/>
            <a:r>
              <a:rPr lang="en-US" sz="2200" b="1" u="sng" dirty="0">
                <a:solidFill>
                  <a:srgbClr val="FF0000"/>
                </a:solidFill>
              </a:rPr>
              <a:t>VTK Implementation</a:t>
            </a:r>
            <a:r>
              <a:rPr lang="en-US" sz="2200" dirty="0"/>
              <a:t>, Enzo-10M, CPU1, OpenMP</a:t>
            </a:r>
          </a:p>
        </p:txBody>
      </p:sp>
      <p:sp>
        <p:nvSpPr>
          <p:cNvPr id="12" name="Rectangle 11">
            <a:extLst>
              <a:ext uri="{FF2B5EF4-FFF2-40B4-BE49-F238E27FC236}">
                <a16:creationId xmlns:a16="http://schemas.microsoft.com/office/drawing/2014/main" id="{DDEAB169-1CBD-5E48-A969-A6423291A2E9}"/>
              </a:ext>
            </a:extLst>
          </p:cNvPr>
          <p:cNvSpPr/>
          <p:nvPr/>
        </p:nvSpPr>
        <p:spPr bwMode="auto">
          <a:xfrm>
            <a:off x="4876020" y="2123971"/>
            <a:ext cx="7250804" cy="2767396"/>
          </a:xfrm>
          <a:prstGeom prst="rect">
            <a:avLst/>
          </a:prstGeom>
          <a:solidFill>
            <a:schemeClr val="bg1">
              <a:lumMod val="75000"/>
              <a:alpha val="85000"/>
            </a:schemeClr>
          </a:solidFill>
          <a:ln>
            <a:solidFill>
              <a:schemeClr val="bg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Rectangle 8">
            <a:extLst>
              <a:ext uri="{FF2B5EF4-FFF2-40B4-BE49-F238E27FC236}">
                <a16:creationId xmlns:a16="http://schemas.microsoft.com/office/drawing/2014/main" id="{874963AA-956C-0948-93B7-25427F9D9C68}"/>
              </a:ext>
            </a:extLst>
          </p:cNvPr>
          <p:cNvSpPr/>
          <p:nvPr/>
        </p:nvSpPr>
        <p:spPr>
          <a:xfrm>
            <a:off x="4877980" y="4891367"/>
            <a:ext cx="7241540" cy="39861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0" name="Rounded Rectangle 9">
            <a:extLst>
              <a:ext uri="{FF2B5EF4-FFF2-40B4-BE49-F238E27FC236}">
                <a16:creationId xmlns:a16="http://schemas.microsoft.com/office/drawing/2014/main" id="{2F32D5CE-FD32-1648-9972-0B1F594F9B73}"/>
              </a:ext>
            </a:extLst>
          </p:cNvPr>
          <p:cNvSpPr/>
          <p:nvPr/>
        </p:nvSpPr>
        <p:spPr bwMode="auto">
          <a:xfrm>
            <a:off x="767395" y="4013861"/>
            <a:ext cx="3832147" cy="2304359"/>
          </a:xfrm>
          <a:prstGeom prst="round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400" dirty="0">
                <a:solidFill>
                  <a:schemeClr val="bg1"/>
                </a:solidFill>
              </a:rPr>
              <a:t>VTK’s implementation shifts instruction mix from data to compute intensive and propositions become less favorable</a:t>
            </a:r>
          </a:p>
        </p:txBody>
      </p:sp>
      <p:pic>
        <p:nvPicPr>
          <p:cNvPr id="3" name="Picture 2">
            <a:extLst>
              <a:ext uri="{FF2B5EF4-FFF2-40B4-BE49-F238E27FC236}">
                <a16:creationId xmlns:a16="http://schemas.microsoft.com/office/drawing/2014/main" id="{DB344648-400B-EB4D-9EFD-4588C8EF5EAD}"/>
              </a:ext>
            </a:extLst>
          </p:cNvPr>
          <p:cNvPicPr>
            <a:picLocks noChangeAspect="1"/>
          </p:cNvPicPr>
          <p:nvPr/>
        </p:nvPicPr>
        <p:blipFill>
          <a:blip r:embed="rId4"/>
          <a:stretch>
            <a:fillRect/>
          </a:stretch>
        </p:blipFill>
        <p:spPr>
          <a:xfrm>
            <a:off x="9030388" y="244584"/>
            <a:ext cx="991380" cy="991380"/>
          </a:xfrm>
          <a:prstGeom prst="rect">
            <a:avLst/>
          </a:prstGeom>
        </p:spPr>
      </p:pic>
      <p:sp>
        <p:nvSpPr>
          <p:cNvPr id="13" name="TextBox 12">
            <a:extLst>
              <a:ext uri="{FF2B5EF4-FFF2-40B4-BE49-F238E27FC236}">
                <a16:creationId xmlns:a16="http://schemas.microsoft.com/office/drawing/2014/main" id="{5CE76972-822B-8349-82FB-EAC4BCBCEAC7}"/>
              </a:ext>
            </a:extLst>
          </p:cNvPr>
          <p:cNvSpPr txBox="1"/>
          <p:nvPr/>
        </p:nvSpPr>
        <p:spPr>
          <a:xfrm>
            <a:off x="9522373" y="1440606"/>
            <a:ext cx="755483" cy="384721"/>
          </a:xfrm>
          <a:prstGeom prst="rect">
            <a:avLst/>
          </a:prstGeom>
          <a:solidFill>
            <a:schemeClr val="bg1"/>
          </a:solidFill>
        </p:spPr>
        <p:txBody>
          <a:bodyPr wrap="square" rtlCol="0">
            <a:spAutoFit/>
          </a:bodyPr>
          <a:lstStyle/>
          <a:p>
            <a:r>
              <a:rPr lang="en-US" sz="1900" i="1" dirty="0" err="1">
                <a:latin typeface="Cambria" panose="02040503050406030204" pitchFamily="18" charset="0"/>
              </a:rPr>
              <a:t>E</a:t>
            </a:r>
            <a:r>
              <a:rPr lang="en-US" sz="1900" i="1" baseline="-25000" dirty="0" err="1">
                <a:latin typeface="Cambria" panose="02040503050406030204" pitchFamily="18" charset="0"/>
              </a:rPr>
              <a:t>save</a:t>
            </a:r>
            <a:endParaRPr lang="en-US" sz="1900" i="1" dirty="0">
              <a:latin typeface="Cambria" panose="02040503050406030204" pitchFamily="18" charset="0"/>
            </a:endParaRPr>
          </a:p>
        </p:txBody>
      </p:sp>
      <p:sp>
        <p:nvSpPr>
          <p:cNvPr id="11" name="Rectangle 10">
            <a:extLst>
              <a:ext uri="{FF2B5EF4-FFF2-40B4-BE49-F238E27FC236}">
                <a16:creationId xmlns:a16="http://schemas.microsoft.com/office/drawing/2014/main" id="{2863ADC4-A55F-F448-A525-E0C1AC26D5AB}"/>
              </a:ext>
            </a:extLst>
          </p:cNvPr>
          <p:cNvSpPr/>
          <p:nvPr/>
        </p:nvSpPr>
        <p:spPr>
          <a:xfrm>
            <a:off x="4876020" y="1725354"/>
            <a:ext cx="7243500" cy="39861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555937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9D2E-4CB2-6346-BC39-062E24ABE0B5}"/>
              </a:ext>
            </a:extLst>
          </p:cNvPr>
          <p:cNvSpPr>
            <a:spLocks noGrp="1"/>
          </p:cNvSpPr>
          <p:nvPr>
            <p:ph type="title"/>
          </p:nvPr>
        </p:nvSpPr>
        <p:spPr>
          <a:xfrm>
            <a:off x="609600" y="220136"/>
            <a:ext cx="10972800" cy="1005840"/>
          </a:xfrm>
        </p:spPr>
        <p:txBody>
          <a:bodyPr/>
          <a:lstStyle/>
          <a:p>
            <a:r>
              <a:rPr lang="en-US" dirty="0"/>
              <a:t>Phase 3 Results: Vary Data Set</a:t>
            </a:r>
          </a:p>
        </p:txBody>
      </p:sp>
      <p:sp>
        <p:nvSpPr>
          <p:cNvPr id="3" name="Content Placeholder 2">
            <a:extLst>
              <a:ext uri="{FF2B5EF4-FFF2-40B4-BE49-F238E27FC236}">
                <a16:creationId xmlns:a16="http://schemas.microsoft.com/office/drawing/2014/main" id="{DD8C3868-487D-E248-B4E5-35DD3F745F31}"/>
              </a:ext>
            </a:extLst>
          </p:cNvPr>
          <p:cNvSpPr>
            <a:spLocks noGrp="1"/>
          </p:cNvSpPr>
          <p:nvPr>
            <p:ph idx="1"/>
          </p:nvPr>
        </p:nvSpPr>
        <p:spPr>
          <a:xfrm>
            <a:off x="621101" y="1436688"/>
            <a:ext cx="4151376" cy="4881532"/>
          </a:xfrm>
        </p:spPr>
        <p:txBody>
          <a:bodyPr/>
          <a:lstStyle/>
          <a:p>
            <a:r>
              <a:rPr lang="en-US" dirty="0"/>
              <a:t>Smallest data set suffers largest impact to runtime with minimal energy savings</a:t>
            </a:r>
          </a:p>
          <a:p>
            <a:r>
              <a:rPr lang="en-US" dirty="0"/>
              <a:t>Energy savings: Improves for data sets with increased data intensity</a:t>
            </a:r>
          </a:p>
          <a:p>
            <a:pPr lvl="1"/>
            <a:r>
              <a:rPr lang="en-US" sz="2400" dirty="0"/>
              <a:t>Cache misses differ across data sets</a:t>
            </a:r>
          </a:p>
        </p:txBody>
      </p:sp>
      <p:pic>
        <p:nvPicPr>
          <p:cNvPr id="5" name="Picture 4" descr="phase3-valueprop-omp.pdf">
            <a:extLst>
              <a:ext uri="{FF2B5EF4-FFF2-40B4-BE49-F238E27FC236}">
                <a16:creationId xmlns:a16="http://schemas.microsoft.com/office/drawing/2014/main" id="{39E332E2-E8AD-4F48-A1C5-4A20131E2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649" y="723056"/>
            <a:ext cx="5428362" cy="5428362"/>
          </a:xfrm>
          <a:prstGeom prst="rect">
            <a:avLst/>
          </a:prstGeom>
        </p:spPr>
      </p:pic>
      <p:pic>
        <p:nvPicPr>
          <p:cNvPr id="6" name="Picture 5" descr="phase4_legend_vertical.pdf">
            <a:extLst>
              <a:ext uri="{FF2B5EF4-FFF2-40B4-BE49-F238E27FC236}">
                <a16:creationId xmlns:a16="http://schemas.microsoft.com/office/drawing/2014/main" id="{3B078393-14B3-804D-82EE-C76D914FE790}"/>
              </a:ext>
            </a:extLst>
          </p:cNvPr>
          <p:cNvPicPr>
            <a:picLocks noChangeAspect="1"/>
          </p:cNvPicPr>
          <p:nvPr/>
        </p:nvPicPr>
        <p:blipFill rotWithShape="1">
          <a:blip r:embed="rId4">
            <a:extLst>
              <a:ext uri="{28A0092B-C50C-407E-A947-70E740481C1C}">
                <a14:useLocalDpi xmlns:a14="http://schemas.microsoft.com/office/drawing/2010/main" val="0"/>
              </a:ext>
            </a:extLst>
          </a:blip>
          <a:srcRect b="43983"/>
          <a:stretch/>
        </p:blipFill>
        <p:spPr>
          <a:xfrm>
            <a:off x="10386719" y="1408856"/>
            <a:ext cx="1805281" cy="1622020"/>
          </a:xfrm>
          <a:prstGeom prst="rect">
            <a:avLst/>
          </a:prstGeom>
        </p:spPr>
      </p:pic>
      <p:sp>
        <p:nvSpPr>
          <p:cNvPr id="7" name="TextBox 6">
            <a:extLst>
              <a:ext uri="{FF2B5EF4-FFF2-40B4-BE49-F238E27FC236}">
                <a16:creationId xmlns:a16="http://schemas.microsoft.com/office/drawing/2014/main" id="{A476FFD3-A67B-1849-B95C-CC534C365FE9}"/>
              </a:ext>
            </a:extLst>
          </p:cNvPr>
          <p:cNvSpPr txBox="1"/>
          <p:nvPr/>
        </p:nvSpPr>
        <p:spPr>
          <a:xfrm>
            <a:off x="4903582" y="6031621"/>
            <a:ext cx="6254496" cy="430887"/>
          </a:xfrm>
          <a:prstGeom prst="rect">
            <a:avLst/>
          </a:prstGeom>
          <a:noFill/>
        </p:spPr>
        <p:txBody>
          <a:bodyPr wrap="square" rtlCol="0">
            <a:spAutoFit/>
          </a:bodyPr>
          <a:lstStyle/>
          <a:p>
            <a:pPr algn="ctr"/>
            <a:r>
              <a:rPr lang="en-US" sz="2200" dirty="0"/>
              <a:t>Baseline Implementation, CPU1, </a:t>
            </a:r>
            <a:r>
              <a:rPr lang="en-US" sz="2200" dirty="0" err="1"/>
              <a:t>OpenMP</a:t>
            </a:r>
            <a:endParaRPr lang="en-US" sz="2200" dirty="0"/>
          </a:p>
        </p:txBody>
      </p:sp>
      <p:cxnSp>
        <p:nvCxnSpPr>
          <p:cNvPr id="8" name="Straight Arrow Connector 7">
            <a:extLst>
              <a:ext uri="{FF2B5EF4-FFF2-40B4-BE49-F238E27FC236}">
                <a16:creationId xmlns:a16="http://schemas.microsoft.com/office/drawing/2014/main" id="{E93E4AA2-066C-9C49-93D6-EEED606054FE}"/>
              </a:ext>
            </a:extLst>
          </p:cNvPr>
          <p:cNvCxnSpPr>
            <a:cxnSpLocks/>
          </p:cNvCxnSpPr>
          <p:nvPr/>
        </p:nvCxnSpPr>
        <p:spPr>
          <a:xfrm flipH="1" flipV="1">
            <a:off x="6567520" y="1590773"/>
            <a:ext cx="3499726" cy="3692927"/>
          </a:xfrm>
          <a:prstGeom prst="straightConnector1">
            <a:avLst/>
          </a:prstGeom>
          <a:ln w="57150" cmpd="sng">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4" name="Oval 3">
            <a:extLst>
              <a:ext uri="{FF2B5EF4-FFF2-40B4-BE49-F238E27FC236}">
                <a16:creationId xmlns:a16="http://schemas.microsoft.com/office/drawing/2014/main" id="{AB89844E-2CE2-E841-97CC-64878DB40AB5}"/>
              </a:ext>
            </a:extLst>
          </p:cNvPr>
          <p:cNvSpPr>
            <a:spLocks noChangeAspect="1"/>
          </p:cNvSpPr>
          <p:nvPr/>
        </p:nvSpPr>
        <p:spPr bwMode="auto">
          <a:xfrm>
            <a:off x="9029226" y="3473455"/>
            <a:ext cx="274320" cy="274320"/>
          </a:xfrm>
          <a:prstGeom prst="ellipse">
            <a:avLst/>
          </a:prstGeom>
          <a:solidFill>
            <a:srgbClr val="80FF00"/>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Oval 8">
            <a:extLst>
              <a:ext uri="{FF2B5EF4-FFF2-40B4-BE49-F238E27FC236}">
                <a16:creationId xmlns:a16="http://schemas.microsoft.com/office/drawing/2014/main" id="{67BF4772-B26C-4643-9404-1F1F8A2478B8}"/>
              </a:ext>
            </a:extLst>
          </p:cNvPr>
          <p:cNvSpPr>
            <a:spLocks noChangeAspect="1"/>
          </p:cNvSpPr>
          <p:nvPr/>
        </p:nvSpPr>
        <p:spPr bwMode="auto">
          <a:xfrm>
            <a:off x="8444626" y="2856656"/>
            <a:ext cx="365760" cy="365760"/>
          </a:xfrm>
          <a:prstGeom prst="ellipse">
            <a:avLst/>
          </a:prstGeom>
          <a:solidFill>
            <a:srgbClr val="8000FF"/>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0" name="Picture 9" descr="phase4_legend_vertical.pdf">
            <a:extLst>
              <a:ext uri="{FF2B5EF4-FFF2-40B4-BE49-F238E27FC236}">
                <a16:creationId xmlns:a16="http://schemas.microsoft.com/office/drawing/2014/main" id="{B4240DAF-6D1A-504B-87E5-5A77AA12B840}"/>
              </a:ext>
            </a:extLst>
          </p:cNvPr>
          <p:cNvPicPr>
            <a:picLocks noChangeAspect="1"/>
          </p:cNvPicPr>
          <p:nvPr/>
        </p:nvPicPr>
        <p:blipFill rotWithShape="1">
          <a:blip r:embed="rId4">
            <a:extLst>
              <a:ext uri="{28A0092B-C50C-407E-A947-70E740481C1C}">
                <a14:useLocalDpi xmlns:a14="http://schemas.microsoft.com/office/drawing/2010/main" val="0"/>
              </a:ext>
            </a:extLst>
          </a:blip>
          <a:srcRect t="76892"/>
          <a:stretch/>
        </p:blipFill>
        <p:spPr>
          <a:xfrm>
            <a:off x="10386542" y="3030876"/>
            <a:ext cx="1805281" cy="669114"/>
          </a:xfrm>
          <a:prstGeom prst="rect">
            <a:avLst/>
          </a:prstGeom>
        </p:spPr>
      </p:pic>
      <p:sp>
        <p:nvSpPr>
          <p:cNvPr id="13" name="Oval 12">
            <a:extLst>
              <a:ext uri="{FF2B5EF4-FFF2-40B4-BE49-F238E27FC236}">
                <a16:creationId xmlns:a16="http://schemas.microsoft.com/office/drawing/2014/main" id="{E6C6CEC7-2F3D-644D-82BC-C551DCD3E3FF}"/>
              </a:ext>
            </a:extLst>
          </p:cNvPr>
          <p:cNvSpPr>
            <a:spLocks noChangeAspect="1"/>
          </p:cNvSpPr>
          <p:nvPr/>
        </p:nvSpPr>
        <p:spPr bwMode="auto">
          <a:xfrm>
            <a:off x="7688842" y="2082706"/>
            <a:ext cx="274320" cy="274320"/>
          </a:xfrm>
          <a:prstGeom prst="ellipse">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29EE5110-A88D-8948-8EF2-1256D79F4D5B}"/>
              </a:ext>
            </a:extLst>
          </p:cNvPr>
          <p:cNvSpPr/>
          <p:nvPr/>
        </p:nvSpPr>
        <p:spPr bwMode="auto">
          <a:xfrm>
            <a:off x="9029226" y="3746485"/>
            <a:ext cx="450300" cy="268625"/>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Oval 14">
            <a:extLst>
              <a:ext uri="{FF2B5EF4-FFF2-40B4-BE49-F238E27FC236}">
                <a16:creationId xmlns:a16="http://schemas.microsoft.com/office/drawing/2014/main" id="{56A8B14E-ED1E-5149-8B23-BCB87AD4A45E}"/>
              </a:ext>
            </a:extLst>
          </p:cNvPr>
          <p:cNvSpPr>
            <a:spLocks noChangeAspect="1"/>
          </p:cNvSpPr>
          <p:nvPr/>
        </p:nvSpPr>
        <p:spPr bwMode="auto">
          <a:xfrm>
            <a:off x="7539823" y="1413585"/>
            <a:ext cx="274320" cy="274320"/>
          </a:xfrm>
          <a:prstGeom prst="ellipse">
            <a:avLst/>
          </a:prstGeom>
          <a:solidFill>
            <a:srgbClr val="80FF00"/>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Oval 15">
            <a:extLst>
              <a:ext uri="{FF2B5EF4-FFF2-40B4-BE49-F238E27FC236}">
                <a16:creationId xmlns:a16="http://schemas.microsoft.com/office/drawing/2014/main" id="{C759DBCD-FB95-6C46-8910-BF83526FF788}"/>
              </a:ext>
            </a:extLst>
          </p:cNvPr>
          <p:cNvSpPr>
            <a:spLocks noChangeAspect="1"/>
          </p:cNvSpPr>
          <p:nvPr/>
        </p:nvSpPr>
        <p:spPr bwMode="auto">
          <a:xfrm>
            <a:off x="7448383" y="1775067"/>
            <a:ext cx="365760" cy="365760"/>
          </a:xfrm>
          <a:prstGeom prst="ellipse">
            <a:avLst/>
          </a:prstGeom>
          <a:solidFill>
            <a:srgbClr val="FF00BF"/>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ounded Rectangle 16">
            <a:extLst>
              <a:ext uri="{FF2B5EF4-FFF2-40B4-BE49-F238E27FC236}">
                <a16:creationId xmlns:a16="http://schemas.microsoft.com/office/drawing/2014/main" id="{1FEE1D9D-3543-BC4D-8813-A29C5C86B633}"/>
              </a:ext>
            </a:extLst>
          </p:cNvPr>
          <p:cNvSpPr/>
          <p:nvPr/>
        </p:nvSpPr>
        <p:spPr bwMode="auto">
          <a:xfrm>
            <a:off x="621101" y="4789671"/>
            <a:ext cx="4160782" cy="1294958"/>
          </a:xfrm>
          <a:prstGeom prst="round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2400" dirty="0">
                <a:solidFill>
                  <a:schemeClr val="bg1"/>
                </a:solidFill>
              </a:rPr>
              <a:t>Increasing data set complexity and size produces more favorable tradeoffs</a:t>
            </a:r>
          </a:p>
        </p:txBody>
      </p:sp>
    </p:spTree>
    <p:extLst>
      <p:ext uri="{BB962C8B-B14F-4D97-AF65-F5344CB8AC3E}">
        <p14:creationId xmlns:p14="http://schemas.microsoft.com/office/powerpoint/2010/main" val="62928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t>Background and Motivation</a:t>
            </a:r>
          </a:p>
          <a:p>
            <a:pPr lvl="1"/>
            <a:endParaRPr lang="en-US" sz="2400" dirty="0"/>
          </a:p>
          <a:p>
            <a:r>
              <a:rPr lang="en-US" dirty="0"/>
              <a:t>Dissertation Results: Visualization workloads are different than simulation workloads…leads to two questions:</a:t>
            </a:r>
          </a:p>
          <a:p>
            <a:pPr marL="857250" lvl="1" indent="-457200">
              <a:buFont typeface="+mj-lt"/>
              <a:buAutoNum type="arabicPeriod"/>
            </a:pPr>
            <a:r>
              <a:rPr lang="en-US" sz="2400" dirty="0"/>
              <a:t>How different are visualization workloads?</a:t>
            </a:r>
          </a:p>
          <a:p>
            <a:pPr marL="1485900" lvl="4" indent="-457200"/>
            <a:endParaRPr lang="en-US" sz="2000" dirty="0"/>
          </a:p>
          <a:p>
            <a:pPr marL="857250" lvl="1" indent="-457200">
              <a:buFont typeface="+mj-lt"/>
              <a:buAutoNum type="arabicPeriod"/>
            </a:pPr>
            <a:endParaRPr lang="en-US" sz="2400" dirty="0"/>
          </a:p>
          <a:p>
            <a:pPr marL="857250" lvl="1" indent="-457200">
              <a:buFont typeface="+mj-lt"/>
              <a:buAutoNum type="arabicPeriod"/>
            </a:pPr>
            <a:endParaRPr lang="en-US" dirty="0"/>
          </a:p>
          <a:p>
            <a:pPr marL="857250" lvl="1" indent="-457200">
              <a:buFont typeface="+mj-lt"/>
              <a:buAutoNum type="arabicPeriod"/>
            </a:pPr>
            <a:r>
              <a:rPr lang="en-US" sz="2400" dirty="0"/>
              <a:t>How does this affect power optimization strategies?</a:t>
            </a:r>
          </a:p>
          <a:p>
            <a:endParaRPr lang="en-US" dirty="0"/>
          </a:p>
          <a:p>
            <a:r>
              <a:rPr lang="en-US" dirty="0"/>
              <a:t>Synthesis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a:xfrm>
            <a:off x="609600" y="229039"/>
            <a:ext cx="10972800" cy="1008771"/>
          </a:xfrm>
        </p:spPr>
        <p:txBody>
          <a:bodyPr/>
          <a:lstStyle/>
          <a:p>
            <a:r>
              <a:rPr lang="en-US" dirty="0"/>
              <a:t>Outline</a:t>
            </a:r>
          </a:p>
        </p:txBody>
      </p:sp>
      <p:sp>
        <p:nvSpPr>
          <p:cNvPr id="6" name="TextBox 5">
            <a:extLst>
              <a:ext uri="{FF2B5EF4-FFF2-40B4-BE49-F238E27FC236}">
                <a16:creationId xmlns:a16="http://schemas.microsoft.com/office/drawing/2014/main" id="{EE0BD925-F408-C54A-AD90-19D08A43E1FD}"/>
              </a:ext>
            </a:extLst>
          </p:cNvPr>
          <p:cNvSpPr txBox="1"/>
          <p:nvPr/>
        </p:nvSpPr>
        <p:spPr>
          <a:xfrm>
            <a:off x="7987239" y="3044279"/>
            <a:ext cx="1760541" cy="769441"/>
          </a:xfrm>
          <a:prstGeom prst="rect">
            <a:avLst/>
          </a:prstGeom>
          <a:solidFill>
            <a:srgbClr val="EF8A62"/>
          </a:solidFill>
          <a:ln>
            <a:solidFill>
              <a:srgbClr val="EF8A62"/>
            </a:solidFill>
          </a:ln>
        </p:spPr>
        <p:txBody>
          <a:bodyPr wrap="square" rtlCol="0">
            <a:spAutoFit/>
          </a:bodyPr>
          <a:lstStyle/>
          <a:p>
            <a:r>
              <a:rPr lang="en-US" sz="2200" dirty="0">
                <a:solidFill>
                  <a:schemeClr val="bg1"/>
                </a:solidFill>
              </a:rPr>
              <a:t>Characterize Data Intensity</a:t>
            </a:r>
          </a:p>
        </p:txBody>
      </p:sp>
      <p:sp>
        <p:nvSpPr>
          <p:cNvPr id="7" name="TextBox 6">
            <a:extLst>
              <a:ext uri="{FF2B5EF4-FFF2-40B4-BE49-F238E27FC236}">
                <a16:creationId xmlns:a16="http://schemas.microsoft.com/office/drawing/2014/main" id="{02F2375D-1EF2-1548-8D81-936DBAE5164C}"/>
              </a:ext>
            </a:extLst>
          </p:cNvPr>
          <p:cNvSpPr txBox="1"/>
          <p:nvPr/>
        </p:nvSpPr>
        <p:spPr>
          <a:xfrm>
            <a:off x="7987238" y="4311625"/>
            <a:ext cx="1760541" cy="769441"/>
          </a:xfrm>
          <a:prstGeom prst="rect">
            <a:avLst/>
          </a:prstGeom>
          <a:solidFill>
            <a:srgbClr val="67A9CF"/>
          </a:solidFill>
          <a:ln>
            <a:solidFill>
              <a:srgbClr val="67A9CF"/>
            </a:solidFill>
          </a:ln>
        </p:spPr>
        <p:txBody>
          <a:bodyPr wrap="square" rtlCol="0">
            <a:spAutoFit/>
          </a:bodyPr>
          <a:lstStyle/>
          <a:p>
            <a:r>
              <a:rPr lang="en-US" sz="2200" dirty="0">
                <a:solidFill>
                  <a:schemeClr val="bg1"/>
                </a:solidFill>
              </a:rPr>
              <a:t>Power Scheduling</a:t>
            </a:r>
          </a:p>
        </p:txBody>
      </p:sp>
    </p:spTree>
    <p:extLst>
      <p:ext uri="{BB962C8B-B14F-4D97-AF65-F5344CB8AC3E}">
        <p14:creationId xmlns:p14="http://schemas.microsoft.com/office/powerpoint/2010/main" val="1353477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6ED6B-75CD-464D-8426-41D61957719C}"/>
              </a:ext>
            </a:extLst>
          </p:cNvPr>
          <p:cNvSpPr>
            <a:spLocks noGrp="1"/>
          </p:cNvSpPr>
          <p:nvPr>
            <p:ph type="title"/>
          </p:nvPr>
        </p:nvSpPr>
        <p:spPr>
          <a:xfrm>
            <a:off x="609600" y="220136"/>
            <a:ext cx="10972800" cy="1005840"/>
          </a:xfrm>
        </p:spPr>
        <p:txBody>
          <a:bodyPr/>
          <a:lstStyle/>
          <a:p>
            <a:r>
              <a:rPr lang="en-US" dirty="0"/>
              <a:t>Phase 4 Results: Vary Processor Architecture</a:t>
            </a:r>
          </a:p>
        </p:txBody>
      </p:sp>
      <p:sp>
        <p:nvSpPr>
          <p:cNvPr id="4" name="Content Placeholder 3">
            <a:extLst>
              <a:ext uri="{FF2B5EF4-FFF2-40B4-BE49-F238E27FC236}">
                <a16:creationId xmlns:a16="http://schemas.microsoft.com/office/drawing/2014/main" id="{EF6C4EA7-A5B7-7544-A80F-D0EBE50E6380}"/>
              </a:ext>
            </a:extLst>
          </p:cNvPr>
          <p:cNvSpPr>
            <a:spLocks noGrp="1"/>
          </p:cNvSpPr>
          <p:nvPr>
            <p:ph idx="1"/>
          </p:nvPr>
        </p:nvSpPr>
        <p:spPr>
          <a:xfrm>
            <a:off x="621101" y="1436688"/>
            <a:ext cx="4151376" cy="4881532"/>
          </a:xfrm>
        </p:spPr>
        <p:txBody>
          <a:bodyPr/>
          <a:lstStyle/>
          <a:p>
            <a:r>
              <a:rPr lang="en-US" dirty="0"/>
              <a:t>Change in clock frequency affects core and </a:t>
            </a:r>
            <a:r>
              <a:rPr lang="en-US" dirty="0" err="1"/>
              <a:t>uncore</a:t>
            </a:r>
            <a:r>
              <a:rPr lang="en-US" dirty="0"/>
              <a:t> on Intel Ivy Bridge</a:t>
            </a:r>
          </a:p>
          <a:p>
            <a:r>
              <a:rPr lang="en-US" dirty="0"/>
              <a:t>Propositions now unfavorable</a:t>
            </a:r>
          </a:p>
        </p:txBody>
      </p:sp>
      <p:pic>
        <p:nvPicPr>
          <p:cNvPr id="6" name="Picture 5">
            <a:extLst>
              <a:ext uri="{FF2B5EF4-FFF2-40B4-BE49-F238E27FC236}">
                <a16:creationId xmlns:a16="http://schemas.microsoft.com/office/drawing/2014/main" id="{89F595BB-E00C-C34B-B573-250E7B95198B}"/>
              </a:ext>
            </a:extLst>
          </p:cNvPr>
          <p:cNvPicPr>
            <a:picLocks noChangeAspect="1"/>
          </p:cNvPicPr>
          <p:nvPr/>
        </p:nvPicPr>
        <p:blipFill>
          <a:blip r:embed="rId3"/>
          <a:stretch>
            <a:fillRect/>
          </a:stretch>
        </p:blipFill>
        <p:spPr>
          <a:xfrm>
            <a:off x="4826958" y="1648784"/>
            <a:ext cx="7365041" cy="2639417"/>
          </a:xfrm>
          <a:prstGeom prst="rect">
            <a:avLst/>
          </a:prstGeom>
        </p:spPr>
      </p:pic>
      <p:sp>
        <p:nvSpPr>
          <p:cNvPr id="7" name="TextBox 6">
            <a:extLst>
              <a:ext uri="{FF2B5EF4-FFF2-40B4-BE49-F238E27FC236}">
                <a16:creationId xmlns:a16="http://schemas.microsoft.com/office/drawing/2014/main" id="{ADC64E00-F5F0-A441-9595-3B91C1B2877D}"/>
              </a:ext>
            </a:extLst>
          </p:cNvPr>
          <p:cNvSpPr txBox="1"/>
          <p:nvPr/>
        </p:nvSpPr>
        <p:spPr>
          <a:xfrm>
            <a:off x="4730495" y="4375040"/>
            <a:ext cx="7461504" cy="430887"/>
          </a:xfrm>
          <a:prstGeom prst="rect">
            <a:avLst/>
          </a:prstGeom>
          <a:noFill/>
        </p:spPr>
        <p:txBody>
          <a:bodyPr wrap="square" rtlCol="0">
            <a:spAutoFit/>
          </a:bodyPr>
          <a:lstStyle/>
          <a:p>
            <a:pPr algn="ctr"/>
            <a:r>
              <a:rPr lang="en-US" sz="2200" dirty="0"/>
              <a:t>Baseline Implementation, Enzo-10M, </a:t>
            </a:r>
            <a:r>
              <a:rPr lang="en-US" sz="2200" b="1" u="sng" dirty="0">
                <a:solidFill>
                  <a:srgbClr val="FF0000"/>
                </a:solidFill>
              </a:rPr>
              <a:t>CPU2</a:t>
            </a:r>
            <a:r>
              <a:rPr lang="en-US" sz="2200" dirty="0"/>
              <a:t>, MPI</a:t>
            </a:r>
          </a:p>
        </p:txBody>
      </p:sp>
      <p:sp>
        <p:nvSpPr>
          <p:cNvPr id="2" name="Rectangle 1">
            <a:extLst>
              <a:ext uri="{FF2B5EF4-FFF2-40B4-BE49-F238E27FC236}">
                <a16:creationId xmlns:a16="http://schemas.microsoft.com/office/drawing/2014/main" id="{A0A9E33F-E837-E745-8574-A2A4DF1B6A59}"/>
              </a:ext>
            </a:extLst>
          </p:cNvPr>
          <p:cNvSpPr/>
          <p:nvPr/>
        </p:nvSpPr>
        <p:spPr bwMode="auto">
          <a:xfrm>
            <a:off x="4876019" y="2339439"/>
            <a:ext cx="7250804" cy="1531800"/>
          </a:xfrm>
          <a:prstGeom prst="rect">
            <a:avLst/>
          </a:prstGeom>
          <a:solidFill>
            <a:schemeClr val="bg1">
              <a:lumMod val="75000"/>
              <a:alpha val="85000"/>
            </a:schemeClr>
          </a:solidFill>
          <a:ln>
            <a:solidFill>
              <a:schemeClr val="bg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4" name="Group 33">
            <a:extLst>
              <a:ext uri="{FF2B5EF4-FFF2-40B4-BE49-F238E27FC236}">
                <a16:creationId xmlns:a16="http://schemas.microsoft.com/office/drawing/2014/main" id="{2CD7F0BE-CFE9-9D40-B9BD-4C139935098F}"/>
              </a:ext>
            </a:extLst>
          </p:cNvPr>
          <p:cNvGrpSpPr/>
          <p:nvPr/>
        </p:nvGrpSpPr>
        <p:grpSpPr>
          <a:xfrm>
            <a:off x="827750" y="3509283"/>
            <a:ext cx="3696097" cy="2584364"/>
            <a:chOff x="606961" y="3604961"/>
            <a:chExt cx="3696097" cy="2584364"/>
          </a:xfrm>
        </p:grpSpPr>
        <p:sp>
          <p:nvSpPr>
            <p:cNvPr id="30" name="Rounded Rectangle 29">
              <a:extLst>
                <a:ext uri="{FF2B5EF4-FFF2-40B4-BE49-F238E27FC236}">
                  <a16:creationId xmlns:a16="http://schemas.microsoft.com/office/drawing/2014/main" id="{F0E99A49-767F-5E46-AB55-2AFA6566CB9A}"/>
                </a:ext>
              </a:extLst>
            </p:cNvPr>
            <p:cNvSpPr/>
            <p:nvPr/>
          </p:nvSpPr>
          <p:spPr bwMode="auto">
            <a:xfrm>
              <a:off x="1953797" y="5596008"/>
              <a:ext cx="1252977" cy="372916"/>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endParaRPr lang="en-US" sz="1600" dirty="0">
                <a:solidFill>
                  <a:srgbClr val="000000"/>
                </a:solidFill>
              </a:endParaRPr>
            </a:p>
          </p:txBody>
        </p:sp>
        <p:sp>
          <p:nvSpPr>
            <p:cNvPr id="29" name="Rounded Rectangle 28">
              <a:extLst>
                <a:ext uri="{FF2B5EF4-FFF2-40B4-BE49-F238E27FC236}">
                  <a16:creationId xmlns:a16="http://schemas.microsoft.com/office/drawing/2014/main" id="{83D1FA12-30A0-5B49-B444-F8712097B731}"/>
                </a:ext>
              </a:extLst>
            </p:cNvPr>
            <p:cNvSpPr/>
            <p:nvPr/>
          </p:nvSpPr>
          <p:spPr bwMode="auto">
            <a:xfrm>
              <a:off x="1856758" y="5702223"/>
              <a:ext cx="1252977" cy="372916"/>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endParaRPr lang="en-US" sz="1600" dirty="0">
                <a:solidFill>
                  <a:srgbClr val="000000"/>
                </a:solidFill>
              </a:endParaRPr>
            </a:p>
          </p:txBody>
        </p:sp>
        <p:sp>
          <p:nvSpPr>
            <p:cNvPr id="11" name="Rectangle 10">
              <a:extLst>
                <a:ext uri="{FF2B5EF4-FFF2-40B4-BE49-F238E27FC236}">
                  <a16:creationId xmlns:a16="http://schemas.microsoft.com/office/drawing/2014/main" id="{53E2FBEC-9E29-7E4C-8530-CCF6AD0A9AA7}"/>
                </a:ext>
              </a:extLst>
            </p:cNvPr>
            <p:cNvSpPr/>
            <p:nvPr/>
          </p:nvSpPr>
          <p:spPr bwMode="auto">
            <a:xfrm>
              <a:off x="606961" y="3604961"/>
              <a:ext cx="3696097" cy="1721224"/>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ounded Rectangle 11">
              <a:extLst>
                <a:ext uri="{FF2B5EF4-FFF2-40B4-BE49-F238E27FC236}">
                  <a16:creationId xmlns:a16="http://schemas.microsoft.com/office/drawing/2014/main" id="{6D61ABE3-2448-FE4C-B721-BB0A09760231}"/>
                </a:ext>
              </a:extLst>
            </p:cNvPr>
            <p:cNvSpPr/>
            <p:nvPr/>
          </p:nvSpPr>
          <p:spPr bwMode="auto">
            <a:xfrm>
              <a:off x="1775430" y="3747417"/>
              <a:ext cx="564358" cy="555079"/>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600" dirty="0">
                  <a:solidFill>
                    <a:srgbClr val="000000"/>
                  </a:solidFill>
                </a:rPr>
                <a:t>0</a:t>
              </a:r>
            </a:p>
          </p:txBody>
        </p:sp>
        <p:sp>
          <p:nvSpPr>
            <p:cNvPr id="13" name="Rounded Rectangle 12">
              <a:extLst>
                <a:ext uri="{FF2B5EF4-FFF2-40B4-BE49-F238E27FC236}">
                  <a16:creationId xmlns:a16="http://schemas.microsoft.com/office/drawing/2014/main" id="{2251A747-6B33-5A49-B58D-C6AB436D52F6}"/>
                </a:ext>
              </a:extLst>
            </p:cNvPr>
            <p:cNvSpPr/>
            <p:nvPr/>
          </p:nvSpPr>
          <p:spPr bwMode="auto">
            <a:xfrm>
              <a:off x="798257" y="3815235"/>
              <a:ext cx="992658" cy="445139"/>
            </a:xfrm>
            <a:prstGeom prst="round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spcBef>
                  <a:spcPct val="0"/>
                </a:spcBef>
              </a:pPr>
              <a:r>
                <a:rPr lang="en-US" b="1" dirty="0">
                  <a:solidFill>
                    <a:srgbClr val="000000"/>
                  </a:solidFill>
                </a:rPr>
                <a:t>Core</a:t>
              </a:r>
            </a:p>
          </p:txBody>
        </p:sp>
        <p:sp>
          <p:nvSpPr>
            <p:cNvPr id="14" name="Rounded Rectangle 13">
              <a:extLst>
                <a:ext uri="{FF2B5EF4-FFF2-40B4-BE49-F238E27FC236}">
                  <a16:creationId xmlns:a16="http://schemas.microsoft.com/office/drawing/2014/main" id="{52C0451D-A3D8-364A-A5BC-472DC9C577D6}"/>
                </a:ext>
              </a:extLst>
            </p:cNvPr>
            <p:cNvSpPr/>
            <p:nvPr/>
          </p:nvSpPr>
          <p:spPr bwMode="auto">
            <a:xfrm>
              <a:off x="759003" y="4670773"/>
              <a:ext cx="1005992" cy="445139"/>
            </a:xfrm>
            <a:prstGeom prst="round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spcBef>
                  <a:spcPct val="0"/>
                </a:spcBef>
              </a:pPr>
              <a:r>
                <a:rPr lang="en-US" b="1" dirty="0" err="1">
                  <a:solidFill>
                    <a:srgbClr val="000000"/>
                  </a:solidFill>
                </a:rPr>
                <a:t>Uncore</a:t>
              </a:r>
              <a:endParaRPr lang="en-US" b="1" dirty="0">
                <a:solidFill>
                  <a:srgbClr val="000000"/>
                </a:solidFill>
              </a:endParaRPr>
            </a:p>
          </p:txBody>
        </p:sp>
        <p:sp>
          <p:nvSpPr>
            <p:cNvPr id="17" name="Rounded Rectangle 16">
              <a:extLst>
                <a:ext uri="{FF2B5EF4-FFF2-40B4-BE49-F238E27FC236}">
                  <a16:creationId xmlns:a16="http://schemas.microsoft.com/office/drawing/2014/main" id="{C63687B0-AB80-C247-9597-AF83E4064961}"/>
                </a:ext>
              </a:extLst>
            </p:cNvPr>
            <p:cNvSpPr/>
            <p:nvPr/>
          </p:nvSpPr>
          <p:spPr bwMode="auto">
            <a:xfrm>
              <a:off x="2400236" y="3747417"/>
              <a:ext cx="564358" cy="555079"/>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600" dirty="0">
                  <a:solidFill>
                    <a:srgbClr val="000000"/>
                  </a:solidFill>
                </a:rPr>
                <a:t>1</a:t>
              </a:r>
            </a:p>
          </p:txBody>
        </p:sp>
        <p:sp>
          <p:nvSpPr>
            <p:cNvPr id="18" name="Rounded Rectangle 17">
              <a:extLst>
                <a:ext uri="{FF2B5EF4-FFF2-40B4-BE49-F238E27FC236}">
                  <a16:creationId xmlns:a16="http://schemas.microsoft.com/office/drawing/2014/main" id="{325F3B3E-ECD0-F942-94AB-2FDFFB53A41A}"/>
                </a:ext>
              </a:extLst>
            </p:cNvPr>
            <p:cNvSpPr/>
            <p:nvPr/>
          </p:nvSpPr>
          <p:spPr bwMode="auto">
            <a:xfrm>
              <a:off x="3025042" y="3747416"/>
              <a:ext cx="564358" cy="555079"/>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600" dirty="0">
                  <a:solidFill>
                    <a:srgbClr val="000000"/>
                  </a:solidFill>
                </a:rPr>
                <a:t>2</a:t>
              </a:r>
            </a:p>
          </p:txBody>
        </p:sp>
        <p:sp>
          <p:nvSpPr>
            <p:cNvPr id="19" name="Rounded Rectangle 18">
              <a:extLst>
                <a:ext uri="{FF2B5EF4-FFF2-40B4-BE49-F238E27FC236}">
                  <a16:creationId xmlns:a16="http://schemas.microsoft.com/office/drawing/2014/main" id="{DE0E7F42-DFD3-AC43-BF9E-1DAEE941B39D}"/>
                </a:ext>
              </a:extLst>
            </p:cNvPr>
            <p:cNvSpPr/>
            <p:nvPr/>
          </p:nvSpPr>
          <p:spPr bwMode="auto">
            <a:xfrm>
              <a:off x="3638461" y="3747416"/>
              <a:ext cx="564358" cy="555079"/>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600" dirty="0">
                  <a:solidFill>
                    <a:srgbClr val="000000"/>
                  </a:solidFill>
                </a:rPr>
                <a:t>3</a:t>
              </a:r>
            </a:p>
          </p:txBody>
        </p:sp>
        <p:sp>
          <p:nvSpPr>
            <p:cNvPr id="20" name="Rectangle 19">
              <a:extLst>
                <a:ext uri="{FF2B5EF4-FFF2-40B4-BE49-F238E27FC236}">
                  <a16:creationId xmlns:a16="http://schemas.microsoft.com/office/drawing/2014/main" id="{5E9E8493-BA42-F94D-897A-1C50628E1FF7}"/>
                </a:ext>
              </a:extLst>
            </p:cNvPr>
            <p:cNvSpPr/>
            <p:nvPr/>
          </p:nvSpPr>
          <p:spPr bwMode="auto">
            <a:xfrm>
              <a:off x="1930817" y="4038800"/>
              <a:ext cx="376517" cy="21863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400" dirty="0">
                  <a:solidFill>
                    <a:srgbClr val="000000"/>
                  </a:solidFill>
                </a:rPr>
                <a:t>L1</a:t>
              </a:r>
            </a:p>
          </p:txBody>
        </p:sp>
        <p:sp>
          <p:nvSpPr>
            <p:cNvPr id="21" name="Rectangle 20">
              <a:extLst>
                <a:ext uri="{FF2B5EF4-FFF2-40B4-BE49-F238E27FC236}">
                  <a16:creationId xmlns:a16="http://schemas.microsoft.com/office/drawing/2014/main" id="{654C508C-4B1F-D049-AE4D-030EAE187CF4}"/>
                </a:ext>
              </a:extLst>
            </p:cNvPr>
            <p:cNvSpPr/>
            <p:nvPr/>
          </p:nvSpPr>
          <p:spPr bwMode="auto">
            <a:xfrm>
              <a:off x="2555623" y="4038800"/>
              <a:ext cx="376517" cy="21863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400" dirty="0">
                  <a:solidFill>
                    <a:srgbClr val="000000"/>
                  </a:solidFill>
                </a:rPr>
                <a:t>L1</a:t>
              </a:r>
            </a:p>
          </p:txBody>
        </p:sp>
        <p:sp>
          <p:nvSpPr>
            <p:cNvPr id="22" name="Rectangle 21">
              <a:extLst>
                <a:ext uri="{FF2B5EF4-FFF2-40B4-BE49-F238E27FC236}">
                  <a16:creationId xmlns:a16="http://schemas.microsoft.com/office/drawing/2014/main" id="{C76F4153-C24D-BA43-8CDC-98839FD04339}"/>
                </a:ext>
              </a:extLst>
            </p:cNvPr>
            <p:cNvSpPr/>
            <p:nvPr/>
          </p:nvSpPr>
          <p:spPr bwMode="auto">
            <a:xfrm>
              <a:off x="3156677" y="4024955"/>
              <a:ext cx="376517" cy="21863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400" dirty="0">
                  <a:solidFill>
                    <a:srgbClr val="000000"/>
                  </a:solidFill>
                </a:rPr>
                <a:t>L1</a:t>
              </a:r>
            </a:p>
          </p:txBody>
        </p:sp>
        <p:sp>
          <p:nvSpPr>
            <p:cNvPr id="23" name="Rectangle 22">
              <a:extLst>
                <a:ext uri="{FF2B5EF4-FFF2-40B4-BE49-F238E27FC236}">
                  <a16:creationId xmlns:a16="http://schemas.microsoft.com/office/drawing/2014/main" id="{EFCAA933-15E8-7847-ADBB-EF9CC4EB9FB3}"/>
                </a:ext>
              </a:extLst>
            </p:cNvPr>
            <p:cNvSpPr/>
            <p:nvPr/>
          </p:nvSpPr>
          <p:spPr bwMode="auto">
            <a:xfrm>
              <a:off x="3772385" y="4032452"/>
              <a:ext cx="376517" cy="21863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400" dirty="0">
                  <a:solidFill>
                    <a:srgbClr val="000000"/>
                  </a:solidFill>
                </a:rPr>
                <a:t>L1</a:t>
              </a:r>
            </a:p>
          </p:txBody>
        </p:sp>
        <p:sp>
          <p:nvSpPr>
            <p:cNvPr id="25" name="Rounded Rectangle 24">
              <a:extLst>
                <a:ext uri="{FF2B5EF4-FFF2-40B4-BE49-F238E27FC236}">
                  <a16:creationId xmlns:a16="http://schemas.microsoft.com/office/drawing/2014/main" id="{A0272C36-89AC-2242-A585-B13D021B54A7}"/>
                </a:ext>
              </a:extLst>
            </p:cNvPr>
            <p:cNvSpPr/>
            <p:nvPr/>
          </p:nvSpPr>
          <p:spPr bwMode="auto">
            <a:xfrm>
              <a:off x="1772065" y="4593880"/>
              <a:ext cx="2430754" cy="372916"/>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Last-Level Cache</a:t>
              </a:r>
            </a:p>
          </p:txBody>
        </p:sp>
        <p:sp>
          <p:nvSpPr>
            <p:cNvPr id="26" name="Rounded Rectangle 25">
              <a:extLst>
                <a:ext uri="{FF2B5EF4-FFF2-40B4-BE49-F238E27FC236}">
                  <a16:creationId xmlns:a16="http://schemas.microsoft.com/office/drawing/2014/main" id="{C15231FA-AE5C-9B4B-8BDB-B7743243737E}"/>
                </a:ext>
              </a:extLst>
            </p:cNvPr>
            <p:cNvSpPr/>
            <p:nvPr/>
          </p:nvSpPr>
          <p:spPr bwMode="auto">
            <a:xfrm>
              <a:off x="1772065" y="5816409"/>
              <a:ext cx="1252977" cy="372916"/>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Memory</a:t>
              </a:r>
            </a:p>
          </p:txBody>
        </p:sp>
        <p:cxnSp>
          <p:nvCxnSpPr>
            <p:cNvPr id="28" name="Straight Connector 27">
              <a:extLst>
                <a:ext uri="{FF2B5EF4-FFF2-40B4-BE49-F238E27FC236}">
                  <a16:creationId xmlns:a16="http://schemas.microsoft.com/office/drawing/2014/main" id="{A7ABC549-4041-A142-8E95-75DBCD05E798}"/>
                </a:ext>
              </a:extLst>
            </p:cNvPr>
            <p:cNvCxnSpPr/>
            <p:nvPr/>
          </p:nvCxnSpPr>
          <p:spPr>
            <a:xfrm>
              <a:off x="2400236" y="4966795"/>
              <a:ext cx="0" cy="61812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73FF014-9960-B44C-8AB6-6694AC7AD380}"/>
                </a:ext>
              </a:extLst>
            </p:cNvPr>
            <p:cNvCxnSpPr>
              <a:cxnSpLocks/>
            </p:cNvCxnSpPr>
            <p:nvPr/>
          </p:nvCxnSpPr>
          <p:spPr>
            <a:xfrm>
              <a:off x="729205" y="4465573"/>
              <a:ext cx="3489435" cy="0"/>
            </a:xfrm>
            <a:prstGeom prst="line">
              <a:avLst/>
            </a:prstGeom>
            <a:ln w="381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a16="http://schemas.microsoft.com/office/drawing/2014/main" id="{F74F50D1-ABC6-CD4F-AD6D-120818968789}"/>
              </a:ext>
            </a:extLst>
          </p:cNvPr>
          <p:cNvSpPr/>
          <p:nvPr/>
        </p:nvSpPr>
        <p:spPr>
          <a:xfrm>
            <a:off x="4892136" y="3860438"/>
            <a:ext cx="7234687" cy="39106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0" name="Rectangle 9">
            <a:extLst>
              <a:ext uri="{FF2B5EF4-FFF2-40B4-BE49-F238E27FC236}">
                <a16:creationId xmlns:a16="http://schemas.microsoft.com/office/drawing/2014/main" id="{571F0687-58E4-8C4D-A1E9-4841B2081837}"/>
              </a:ext>
            </a:extLst>
          </p:cNvPr>
          <p:cNvSpPr/>
          <p:nvPr/>
        </p:nvSpPr>
        <p:spPr>
          <a:xfrm>
            <a:off x="4876020" y="1966822"/>
            <a:ext cx="7250803" cy="372617"/>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38100" cmpd="sng">
                <a:solidFill>
                  <a:schemeClr val="tx1"/>
                </a:solidFill>
              </a:ln>
            </a:endParaRPr>
          </a:p>
        </p:txBody>
      </p:sp>
      <p:sp>
        <p:nvSpPr>
          <p:cNvPr id="31" name="Rounded Rectangle 30">
            <a:extLst>
              <a:ext uri="{FF2B5EF4-FFF2-40B4-BE49-F238E27FC236}">
                <a16:creationId xmlns:a16="http://schemas.microsoft.com/office/drawing/2014/main" id="{8B4F1377-7A11-EA44-9D6C-C8077E66183C}"/>
              </a:ext>
            </a:extLst>
          </p:cNvPr>
          <p:cNvSpPr/>
          <p:nvPr/>
        </p:nvSpPr>
        <p:spPr bwMode="auto">
          <a:xfrm>
            <a:off x="5368689" y="4978856"/>
            <a:ext cx="6265464" cy="1248566"/>
          </a:xfrm>
          <a:prstGeom prst="roundRect">
            <a:avLst/>
          </a:prstGeom>
          <a:solidFill>
            <a:srgbClr val="376092"/>
          </a:solidFill>
          <a:ln>
            <a:solidFill>
              <a:srgbClr val="376092"/>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400" dirty="0">
                <a:solidFill>
                  <a:schemeClr val="bg1"/>
                </a:solidFill>
              </a:rPr>
              <a:t>Hardware with shared clock frequency between core and </a:t>
            </a:r>
            <a:r>
              <a:rPr lang="en-US" sz="2400" dirty="0" err="1">
                <a:solidFill>
                  <a:schemeClr val="bg1"/>
                </a:solidFill>
              </a:rPr>
              <a:t>uncore</a:t>
            </a:r>
            <a:r>
              <a:rPr lang="en-US" sz="2400" dirty="0">
                <a:solidFill>
                  <a:schemeClr val="bg1"/>
                </a:solidFill>
              </a:rPr>
              <a:t> results in poor tradeoffs</a:t>
            </a:r>
          </a:p>
        </p:txBody>
      </p:sp>
    </p:spTree>
    <p:extLst>
      <p:ext uri="{BB962C8B-B14F-4D97-AF65-F5344CB8AC3E}">
        <p14:creationId xmlns:p14="http://schemas.microsoft.com/office/powerpoint/2010/main" val="261115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B7B699-3055-9449-A618-0D09391D5FA2}"/>
              </a:ext>
            </a:extLst>
          </p:cNvPr>
          <p:cNvSpPr>
            <a:spLocks noGrp="1"/>
          </p:cNvSpPr>
          <p:nvPr>
            <p:ph idx="1"/>
          </p:nvPr>
        </p:nvSpPr>
        <p:spPr/>
        <p:txBody>
          <a:bodyPr>
            <a:normAutofit/>
          </a:bodyPr>
          <a:lstStyle/>
          <a:p>
            <a:r>
              <a:rPr lang="en-US" dirty="0" err="1"/>
              <a:t>Isosurfacing</a:t>
            </a:r>
            <a:r>
              <a:rPr lang="en-US" dirty="0"/>
              <a:t> algorithm is sufficiently data intensive</a:t>
            </a:r>
          </a:p>
          <a:p>
            <a:pPr lvl="1"/>
            <a:r>
              <a:rPr lang="en-US" sz="2400" dirty="0"/>
              <a:t>Performance slowdown of 40% led to:</a:t>
            </a:r>
          </a:p>
          <a:p>
            <a:pPr lvl="1"/>
            <a:r>
              <a:rPr lang="en-US" sz="2400" dirty="0"/>
              <a:t>Power savings of 2.8X</a:t>
            </a:r>
          </a:p>
          <a:p>
            <a:pPr lvl="1"/>
            <a:r>
              <a:rPr lang="en-US" sz="2400" dirty="0"/>
              <a:t>Energy savings of 1.9X</a:t>
            </a:r>
          </a:p>
          <a:p>
            <a:r>
              <a:rPr lang="en-US" dirty="0"/>
              <a:t>Increasing data set complexity (</a:t>
            </a:r>
            <a:r>
              <a:rPr lang="en-US" i="1" dirty="0"/>
              <a:t>e.g.</a:t>
            </a:r>
            <a:r>
              <a:rPr lang="en-US" dirty="0"/>
              <a:t>, size, irregular access patterns) results in better tradeoffs between runtime and energy/power</a:t>
            </a:r>
          </a:p>
          <a:p>
            <a:r>
              <a:rPr lang="en-US" dirty="0"/>
              <a:t>VTK implementation shifts instruction counts, resulting in less favorable tradeoffs between runtime and energy/power savings</a:t>
            </a:r>
          </a:p>
          <a:p>
            <a:endParaRPr lang="en-US" dirty="0"/>
          </a:p>
          <a:p>
            <a:r>
              <a:rPr lang="en-US" b="1" u="sng" dirty="0"/>
              <a:t>Next research question</a:t>
            </a:r>
            <a:r>
              <a:rPr lang="en-US" dirty="0"/>
              <a:t>: Is there variation among other visualization algorithms?</a:t>
            </a:r>
          </a:p>
          <a:p>
            <a:endParaRPr lang="en-US" dirty="0"/>
          </a:p>
        </p:txBody>
      </p:sp>
      <p:sp>
        <p:nvSpPr>
          <p:cNvPr id="2" name="Title 1">
            <a:extLst>
              <a:ext uri="{FF2B5EF4-FFF2-40B4-BE49-F238E27FC236}">
                <a16:creationId xmlns:a16="http://schemas.microsoft.com/office/drawing/2014/main" id="{385868C0-90A4-EC46-BCA4-3851ABF3E6A1}"/>
              </a:ext>
            </a:extLst>
          </p:cNvPr>
          <p:cNvSpPr>
            <a:spLocks noGrp="1"/>
          </p:cNvSpPr>
          <p:nvPr>
            <p:ph type="title"/>
          </p:nvPr>
        </p:nvSpPr>
        <p:spPr/>
        <p:txBody>
          <a:bodyPr/>
          <a:lstStyle/>
          <a:p>
            <a:r>
              <a:rPr lang="en-US" dirty="0"/>
              <a:t>Takeaways demonstrate opportunities for saving energy/power by reducing clock frequencies</a:t>
            </a:r>
          </a:p>
        </p:txBody>
      </p:sp>
    </p:spTree>
    <p:extLst>
      <p:ext uri="{BB962C8B-B14F-4D97-AF65-F5344CB8AC3E}">
        <p14:creationId xmlns:p14="http://schemas.microsoft.com/office/powerpoint/2010/main" val="73169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E1FFAF-1DEE-A940-BE6C-D07C568EB642}"/>
              </a:ext>
            </a:extLst>
          </p:cNvPr>
          <p:cNvSpPr>
            <a:spLocks noGrp="1"/>
          </p:cNvSpPr>
          <p:nvPr>
            <p:ph type="title"/>
          </p:nvPr>
        </p:nvSpPr>
        <p:spPr/>
        <p:txBody>
          <a:bodyPr/>
          <a:lstStyle/>
          <a:p>
            <a:r>
              <a:rPr lang="en-US" dirty="0"/>
              <a:t>Are there power saving opportunities for visualization workloads?</a:t>
            </a:r>
          </a:p>
        </p:txBody>
      </p:sp>
      <p:sp>
        <p:nvSpPr>
          <p:cNvPr id="2" name="Content Placeholder 1">
            <a:extLst>
              <a:ext uri="{FF2B5EF4-FFF2-40B4-BE49-F238E27FC236}">
                <a16:creationId xmlns:a16="http://schemas.microsoft.com/office/drawing/2014/main" id="{86EED6C5-6AE8-EA43-9C13-3B868268C3C4}"/>
              </a:ext>
            </a:extLst>
          </p:cNvPr>
          <p:cNvSpPr>
            <a:spLocks noGrp="1"/>
          </p:cNvSpPr>
          <p:nvPr>
            <p:ph idx="1"/>
          </p:nvPr>
        </p:nvSpPr>
        <p:spPr/>
        <p:txBody>
          <a:bodyPr>
            <a:normAutofit fontScale="92500" lnSpcReduction="10000"/>
          </a:bodyPr>
          <a:lstStyle/>
          <a:p>
            <a:r>
              <a:rPr lang="en-US" b="1" dirty="0"/>
              <a:t>Motivation</a:t>
            </a:r>
            <a:r>
              <a:rPr lang="en-US" dirty="0"/>
              <a:t>: Power is becoming a constrained resource in HPC</a:t>
            </a:r>
          </a:p>
          <a:p>
            <a:pPr lvl="1"/>
            <a:r>
              <a:rPr lang="en-US" sz="2400" b="1" dirty="0"/>
              <a:t>Goal</a:t>
            </a:r>
            <a:r>
              <a:rPr lang="en-US" sz="2400" dirty="0"/>
              <a:t>: Save energy/power</a:t>
            </a:r>
          </a:p>
          <a:p>
            <a:r>
              <a:rPr lang="en-US" b="1" dirty="0"/>
              <a:t>Idea</a:t>
            </a:r>
            <a:r>
              <a:rPr lang="en-US" dirty="0"/>
              <a:t>: Reduce CPU clock frequency or enforce hard power limit</a:t>
            </a:r>
          </a:p>
          <a:p>
            <a:pPr lvl="1"/>
            <a:r>
              <a:rPr lang="en-US" sz="2400" dirty="0"/>
              <a:t>These ideas are well-suited specifically for visualization</a:t>
            </a:r>
          </a:p>
          <a:p>
            <a:pPr lvl="2"/>
            <a:r>
              <a:rPr lang="en-US" sz="2400" dirty="0"/>
              <a:t>Visualization is data intensive</a:t>
            </a:r>
          </a:p>
          <a:p>
            <a:pPr lvl="1"/>
            <a:r>
              <a:rPr lang="en-US" sz="2400" b="1" dirty="0"/>
              <a:t>Proposition for users</a:t>
            </a:r>
            <a:r>
              <a:rPr lang="en-US" sz="2400" dirty="0"/>
              <a:t>: Run X% slower, save Y% in energy/power</a:t>
            </a:r>
          </a:p>
          <a:p>
            <a:r>
              <a:rPr lang="en-US" b="1" dirty="0"/>
              <a:t>Study</a:t>
            </a:r>
            <a:r>
              <a:rPr lang="en-US" dirty="0"/>
              <a:t>: Explore a set of visualization algorithms and investigate which factors most affect X and Y</a:t>
            </a:r>
          </a:p>
        </p:txBody>
      </p:sp>
      <p:sp>
        <p:nvSpPr>
          <p:cNvPr id="5" name="Content Placeholder 4">
            <a:extLst>
              <a:ext uri="{FF2B5EF4-FFF2-40B4-BE49-F238E27FC236}">
                <a16:creationId xmlns:a16="http://schemas.microsoft.com/office/drawing/2014/main" id="{6947D5EB-2D0D-3F4D-8CD2-F0D8D39372EA}"/>
              </a:ext>
            </a:extLst>
          </p:cNvPr>
          <p:cNvSpPr>
            <a:spLocks noGrp="1"/>
          </p:cNvSpPr>
          <p:nvPr>
            <p:ph idx="10"/>
          </p:nvPr>
        </p:nvSpPr>
        <p:spPr>
          <a:xfrm>
            <a:off x="6291532" y="1436688"/>
            <a:ext cx="5291328" cy="4881532"/>
          </a:xfrm>
        </p:spPr>
        <p:txBody>
          <a:bodyPr>
            <a:noAutofit/>
          </a:bodyPr>
          <a:lstStyle/>
          <a:p>
            <a:r>
              <a:rPr lang="en-US" sz="2200" dirty="0"/>
              <a:t>Two Results:</a:t>
            </a:r>
          </a:p>
          <a:p>
            <a:pPr lvl="1"/>
            <a:r>
              <a:rPr lang="en-US" sz="2200" b="1" dirty="0">
                <a:solidFill>
                  <a:schemeClr val="bg1">
                    <a:lumMod val="75000"/>
                  </a:schemeClr>
                </a:solidFill>
              </a:rPr>
              <a:t>Initial exploration, show it’s possible</a:t>
            </a:r>
          </a:p>
          <a:p>
            <a:pPr lvl="2"/>
            <a:r>
              <a:rPr lang="en-US" sz="2200" dirty="0">
                <a:solidFill>
                  <a:schemeClr val="bg1">
                    <a:lumMod val="75000"/>
                  </a:schemeClr>
                </a:solidFill>
              </a:rPr>
              <a:t>Looked at 1 algorithm (</a:t>
            </a:r>
            <a:r>
              <a:rPr lang="en-US" sz="2200" dirty="0" err="1">
                <a:solidFill>
                  <a:schemeClr val="bg1">
                    <a:lumMod val="75000"/>
                  </a:schemeClr>
                </a:solidFill>
              </a:rPr>
              <a:t>isosurfacing</a:t>
            </a:r>
            <a:r>
              <a:rPr lang="en-US" sz="2200" dirty="0">
                <a:solidFill>
                  <a:schemeClr val="bg1">
                    <a:lumMod val="75000"/>
                  </a:schemeClr>
                </a:solidFill>
              </a:rPr>
              <a:t>) under DVFS</a:t>
            </a:r>
          </a:p>
          <a:p>
            <a:pPr lvl="1"/>
            <a:endParaRPr lang="en-US" sz="2200" dirty="0"/>
          </a:p>
          <a:p>
            <a:pPr lvl="1"/>
            <a:endParaRPr lang="en-US" sz="2200" dirty="0">
              <a:solidFill>
                <a:schemeClr val="bg1">
                  <a:lumMod val="75000"/>
                </a:schemeClr>
              </a:solidFill>
            </a:endParaRPr>
          </a:p>
          <a:p>
            <a:pPr lvl="1"/>
            <a:r>
              <a:rPr lang="en-US" sz="2200" b="1" dirty="0"/>
              <a:t>Thorough study, understand conditions where variation occurs</a:t>
            </a:r>
          </a:p>
          <a:p>
            <a:pPr lvl="2"/>
            <a:r>
              <a:rPr lang="en-US" sz="2200" dirty="0"/>
              <a:t>Looked at 8 algorithms under power limits</a:t>
            </a:r>
          </a:p>
        </p:txBody>
      </p:sp>
      <p:sp>
        <p:nvSpPr>
          <p:cNvPr id="10" name="TextBox 9">
            <a:extLst>
              <a:ext uri="{FF2B5EF4-FFF2-40B4-BE49-F238E27FC236}">
                <a16:creationId xmlns:a16="http://schemas.microsoft.com/office/drawing/2014/main" id="{65E92A0F-8E24-5341-9F5F-D9F142E74B00}"/>
              </a:ext>
            </a:extLst>
          </p:cNvPr>
          <p:cNvSpPr txBox="1"/>
          <p:nvPr/>
        </p:nvSpPr>
        <p:spPr>
          <a:xfrm>
            <a:off x="8418766" y="4994781"/>
            <a:ext cx="3773234" cy="1323439"/>
          </a:xfrm>
          <a:prstGeom prst="rect">
            <a:avLst/>
          </a:prstGeom>
          <a:noFill/>
          <a:ln>
            <a:noFill/>
          </a:ln>
        </p:spPr>
        <p:txBody>
          <a:bodyPr wrap="square" rtlCol="0">
            <a:spAutoFit/>
          </a:bodyPr>
          <a:lstStyle/>
          <a:p>
            <a:r>
              <a:rPr lang="en-US" sz="1600" dirty="0"/>
              <a:t>Labasan et al. “</a:t>
            </a:r>
            <a:r>
              <a:rPr lang="en-US" sz="1600" i="1" dirty="0"/>
              <a:t>Power/Performance Tradeoffs for Vis Algorithms.</a:t>
            </a:r>
            <a:r>
              <a:rPr lang="en-US" sz="1600" dirty="0"/>
              <a:t>” Accepted for publication at IEEE International Parallel and Distributed Processing Symposium (IPDPS).</a:t>
            </a:r>
          </a:p>
        </p:txBody>
      </p:sp>
      <p:sp>
        <p:nvSpPr>
          <p:cNvPr id="12" name="TextBox 11">
            <a:extLst>
              <a:ext uri="{FF2B5EF4-FFF2-40B4-BE49-F238E27FC236}">
                <a16:creationId xmlns:a16="http://schemas.microsoft.com/office/drawing/2014/main" id="{2A460286-6B5D-D04F-BF42-234EE82DDA35}"/>
              </a:ext>
            </a:extLst>
          </p:cNvPr>
          <p:cNvSpPr txBox="1"/>
          <p:nvPr/>
        </p:nvSpPr>
        <p:spPr>
          <a:xfrm>
            <a:off x="8418766" y="2694825"/>
            <a:ext cx="3773234" cy="1077218"/>
          </a:xfrm>
          <a:prstGeom prst="rect">
            <a:avLst/>
          </a:prstGeom>
          <a:noFill/>
          <a:ln>
            <a:noFill/>
          </a:ln>
        </p:spPr>
        <p:txBody>
          <a:bodyPr wrap="square" rtlCol="0">
            <a:spAutoFit/>
          </a:bodyPr>
          <a:lstStyle/>
          <a:p>
            <a:r>
              <a:rPr lang="en-US" sz="1600" dirty="0">
                <a:solidFill>
                  <a:schemeClr val="bg1">
                    <a:lumMod val="75000"/>
                  </a:schemeClr>
                </a:solidFill>
              </a:rPr>
              <a:t>Labasan et al. “</a:t>
            </a:r>
            <a:r>
              <a:rPr lang="en-US" sz="1600" i="1" dirty="0">
                <a:solidFill>
                  <a:schemeClr val="bg1">
                    <a:lumMod val="75000"/>
                  </a:schemeClr>
                </a:solidFill>
              </a:rPr>
              <a:t>Exploring Tradeoffs Between Power/Performance for a Vis Algorithm.</a:t>
            </a:r>
            <a:r>
              <a:rPr lang="en-US" sz="1600" dirty="0">
                <a:solidFill>
                  <a:schemeClr val="bg1">
                    <a:lumMod val="75000"/>
                  </a:schemeClr>
                </a:solidFill>
              </a:rPr>
              <a:t>” IEEE Symposium on Large Data Analysis and Visualization (LDAV), 10/2015. </a:t>
            </a:r>
          </a:p>
        </p:txBody>
      </p:sp>
    </p:spTree>
    <p:extLst>
      <p:ext uri="{BB962C8B-B14F-4D97-AF65-F5344CB8AC3E}">
        <p14:creationId xmlns:p14="http://schemas.microsoft.com/office/powerpoint/2010/main" val="3617504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8CA71B-82D4-1041-BE26-B71770554F6B}"/>
              </a:ext>
            </a:extLst>
          </p:cNvPr>
          <p:cNvSpPr>
            <a:spLocks noGrp="1"/>
          </p:cNvSpPr>
          <p:nvPr>
            <p:ph idx="1"/>
          </p:nvPr>
        </p:nvSpPr>
        <p:spPr/>
        <p:txBody>
          <a:bodyPr/>
          <a:lstStyle/>
          <a:p>
            <a:r>
              <a:rPr lang="en-US" dirty="0"/>
              <a:t>Targets on-node parallelism using data parallel primitives</a:t>
            </a:r>
          </a:p>
          <a:p>
            <a:endParaRPr lang="en-US" dirty="0"/>
          </a:p>
          <a:p>
            <a:r>
              <a:rPr lang="en-US" dirty="0"/>
              <a:t>Framework for simplifying the design of visualization algorithms on future architectures</a:t>
            </a:r>
          </a:p>
          <a:p>
            <a:pPr marL="57150" indent="0">
              <a:buNone/>
            </a:pPr>
            <a:endParaRPr lang="en-US" sz="4400" dirty="0"/>
          </a:p>
        </p:txBody>
      </p:sp>
      <p:sp>
        <p:nvSpPr>
          <p:cNvPr id="3" name="Title 2">
            <a:extLst>
              <a:ext uri="{FF2B5EF4-FFF2-40B4-BE49-F238E27FC236}">
                <a16:creationId xmlns:a16="http://schemas.microsoft.com/office/drawing/2014/main" id="{5790E0C8-1B1D-A74B-A26B-C7160F23F729}"/>
              </a:ext>
            </a:extLst>
          </p:cNvPr>
          <p:cNvSpPr>
            <a:spLocks noGrp="1"/>
          </p:cNvSpPr>
          <p:nvPr>
            <p:ph type="title"/>
          </p:nvPr>
        </p:nvSpPr>
        <p:spPr/>
        <p:txBody>
          <a:bodyPr/>
          <a:lstStyle/>
          <a:p>
            <a:r>
              <a:rPr lang="en-US" dirty="0"/>
              <a:t>		   : Accelerating VTK for many-core architectures</a:t>
            </a:r>
          </a:p>
        </p:txBody>
      </p:sp>
      <p:pic>
        <p:nvPicPr>
          <p:cNvPr id="4" name="Picture 3" descr="VTKm_Logo2.pdf">
            <a:extLst>
              <a:ext uri="{FF2B5EF4-FFF2-40B4-BE49-F238E27FC236}">
                <a16:creationId xmlns:a16="http://schemas.microsoft.com/office/drawing/2014/main" id="{1630981C-71FB-E945-A834-5AB7D5996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30277"/>
            <a:ext cx="2057400" cy="787243"/>
          </a:xfrm>
          <a:prstGeom prst="rect">
            <a:avLst/>
          </a:prstGeom>
        </p:spPr>
      </p:pic>
      <p:sp>
        <p:nvSpPr>
          <p:cNvPr id="5" name="TextBox 4">
            <a:extLst>
              <a:ext uri="{FF2B5EF4-FFF2-40B4-BE49-F238E27FC236}">
                <a16:creationId xmlns:a16="http://schemas.microsoft.com/office/drawing/2014/main" id="{B02B8501-49F5-BB4C-9A1E-C285E42A7FF3}"/>
              </a:ext>
            </a:extLst>
          </p:cNvPr>
          <p:cNvSpPr txBox="1"/>
          <p:nvPr/>
        </p:nvSpPr>
        <p:spPr>
          <a:xfrm>
            <a:off x="10659081" y="6045719"/>
            <a:ext cx="1532919" cy="338554"/>
          </a:xfrm>
          <a:prstGeom prst="rect">
            <a:avLst/>
          </a:prstGeom>
          <a:noFill/>
        </p:spPr>
        <p:txBody>
          <a:bodyPr wrap="square" rtlCol="0">
            <a:spAutoFit/>
          </a:bodyPr>
          <a:lstStyle/>
          <a:p>
            <a:pPr algn="ctr"/>
            <a:r>
              <a:rPr lang="en-US" sz="1600" dirty="0"/>
              <a:t>http://</a:t>
            </a:r>
            <a:r>
              <a:rPr lang="en-US" sz="1600" dirty="0" err="1"/>
              <a:t>m.vtk.org</a:t>
            </a:r>
            <a:endParaRPr lang="en-US" sz="1600" dirty="0"/>
          </a:p>
        </p:txBody>
      </p:sp>
      <p:pic>
        <p:nvPicPr>
          <p:cNvPr id="36" name="Picture 35">
            <a:extLst>
              <a:ext uri="{FF2B5EF4-FFF2-40B4-BE49-F238E27FC236}">
                <a16:creationId xmlns:a16="http://schemas.microsoft.com/office/drawing/2014/main" id="{CD795F8B-9C33-5D47-A93E-2860E2E9337A}"/>
              </a:ext>
            </a:extLst>
          </p:cNvPr>
          <p:cNvPicPr>
            <a:picLocks noChangeAspect="1"/>
          </p:cNvPicPr>
          <p:nvPr/>
        </p:nvPicPr>
        <p:blipFill>
          <a:blip r:embed="rId4"/>
          <a:stretch>
            <a:fillRect/>
          </a:stretch>
        </p:blipFill>
        <p:spPr>
          <a:xfrm>
            <a:off x="6308003" y="3620572"/>
            <a:ext cx="5786249" cy="2325845"/>
          </a:xfrm>
          <a:prstGeom prst="rect">
            <a:avLst/>
          </a:prstGeom>
        </p:spPr>
      </p:pic>
      <p:grpSp>
        <p:nvGrpSpPr>
          <p:cNvPr id="6" name="Group 5">
            <a:extLst>
              <a:ext uri="{FF2B5EF4-FFF2-40B4-BE49-F238E27FC236}">
                <a16:creationId xmlns:a16="http://schemas.microsoft.com/office/drawing/2014/main" id="{C5816043-66FE-2F4E-B2B7-0F71F36D5DF1}"/>
              </a:ext>
            </a:extLst>
          </p:cNvPr>
          <p:cNvGrpSpPr>
            <a:grpSpLocks noChangeAspect="1"/>
          </p:cNvGrpSpPr>
          <p:nvPr/>
        </p:nvGrpSpPr>
        <p:grpSpPr>
          <a:xfrm>
            <a:off x="170687" y="3615149"/>
            <a:ext cx="5799741" cy="2331268"/>
            <a:chOff x="609600" y="3748588"/>
            <a:chExt cx="5004668" cy="2011680"/>
          </a:xfrm>
        </p:grpSpPr>
        <p:pic>
          <p:nvPicPr>
            <p:cNvPr id="37" name="Picture 36">
              <a:extLst>
                <a:ext uri="{FF2B5EF4-FFF2-40B4-BE49-F238E27FC236}">
                  <a16:creationId xmlns:a16="http://schemas.microsoft.com/office/drawing/2014/main" id="{0FD826C4-FA2B-B047-B5DE-6410223B3CA6}"/>
                </a:ext>
              </a:extLst>
            </p:cNvPr>
            <p:cNvPicPr>
              <a:picLocks noChangeAspect="1"/>
            </p:cNvPicPr>
            <p:nvPr/>
          </p:nvPicPr>
          <p:blipFill>
            <a:blip r:embed="rId4"/>
            <a:stretch>
              <a:fillRect/>
            </a:stretch>
          </p:blipFill>
          <p:spPr>
            <a:xfrm>
              <a:off x="609600" y="3748588"/>
              <a:ext cx="5004668" cy="2011680"/>
            </a:xfrm>
            <a:prstGeom prst="rect">
              <a:avLst/>
            </a:prstGeom>
          </p:spPr>
        </p:pic>
        <p:sp>
          <p:nvSpPr>
            <p:cNvPr id="38" name="Rectangle 37">
              <a:extLst>
                <a:ext uri="{FF2B5EF4-FFF2-40B4-BE49-F238E27FC236}">
                  <a16:creationId xmlns:a16="http://schemas.microsoft.com/office/drawing/2014/main" id="{2EE89323-1C07-1F42-B870-761E3BAC6B52}"/>
                </a:ext>
              </a:extLst>
            </p:cNvPr>
            <p:cNvSpPr/>
            <p:nvPr/>
          </p:nvSpPr>
          <p:spPr bwMode="auto">
            <a:xfrm>
              <a:off x="1474839" y="4258457"/>
              <a:ext cx="3274142" cy="978408"/>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40" name="Straight Connector 39">
              <a:extLst>
                <a:ext uri="{FF2B5EF4-FFF2-40B4-BE49-F238E27FC236}">
                  <a16:creationId xmlns:a16="http://schemas.microsoft.com/office/drawing/2014/main" id="{F79FA6DD-EE3B-894A-8638-7C8721ECE1C0}"/>
                </a:ext>
              </a:extLst>
            </p:cNvPr>
            <p:cNvCxnSpPr>
              <a:cxnSpLocks/>
            </p:cNvCxnSpPr>
            <p:nvPr/>
          </p:nvCxnSpPr>
          <p:spPr>
            <a:xfrm flipH="1" flipV="1">
              <a:off x="1638300" y="4258457"/>
              <a:ext cx="3375025" cy="978409"/>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BE7C772-1C83-9641-8212-F3266431DCED}"/>
                </a:ext>
              </a:extLst>
            </p:cNvPr>
            <p:cNvCxnSpPr>
              <a:cxnSpLocks/>
            </p:cNvCxnSpPr>
            <p:nvPr/>
          </p:nvCxnSpPr>
          <p:spPr>
            <a:xfrm flipH="1" flipV="1">
              <a:off x="1638300" y="4265224"/>
              <a:ext cx="2420628" cy="97164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92C0947-7000-C346-BC82-F17B890D32BD}"/>
                </a:ext>
              </a:extLst>
            </p:cNvPr>
            <p:cNvCxnSpPr>
              <a:cxnSpLocks/>
              <a:stCxn id="38" idx="2"/>
            </p:cNvCxnSpPr>
            <p:nvPr/>
          </p:nvCxnSpPr>
          <p:spPr>
            <a:xfrm flipH="1" flipV="1">
              <a:off x="1638300" y="4265225"/>
              <a:ext cx="1473610" cy="97164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018ED2-661A-6D4B-843C-8A80835FFBEE}"/>
                </a:ext>
              </a:extLst>
            </p:cNvPr>
            <p:cNvCxnSpPr>
              <a:cxnSpLocks/>
            </p:cNvCxnSpPr>
            <p:nvPr/>
          </p:nvCxnSpPr>
          <p:spPr>
            <a:xfrm flipH="1" flipV="1">
              <a:off x="1638301" y="4258457"/>
              <a:ext cx="523874" cy="97840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ACB30ED-65BF-8445-9B61-AF262E592D13}"/>
                </a:ext>
              </a:extLst>
            </p:cNvPr>
            <p:cNvCxnSpPr>
              <a:cxnSpLocks/>
            </p:cNvCxnSpPr>
            <p:nvPr/>
          </p:nvCxnSpPr>
          <p:spPr>
            <a:xfrm flipV="1">
              <a:off x="1146175" y="4265224"/>
              <a:ext cx="492125" cy="97164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7E493144-DAC9-C440-AB6B-30CF90EE3C18}"/>
                </a:ext>
              </a:extLst>
            </p:cNvPr>
            <p:cNvCxnSpPr>
              <a:cxnSpLocks/>
            </p:cNvCxnSpPr>
            <p:nvPr/>
          </p:nvCxnSpPr>
          <p:spPr>
            <a:xfrm flipH="1" flipV="1">
              <a:off x="2567908" y="4258457"/>
              <a:ext cx="2445417" cy="97840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04C8A583-132C-1640-8077-C60ED5E77BEB}"/>
                </a:ext>
              </a:extLst>
            </p:cNvPr>
            <p:cNvCxnSpPr>
              <a:cxnSpLocks/>
            </p:cNvCxnSpPr>
            <p:nvPr/>
          </p:nvCxnSpPr>
          <p:spPr>
            <a:xfrm flipH="1" flipV="1">
              <a:off x="3550673" y="4258457"/>
              <a:ext cx="1462652" cy="97840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C05F881D-51D1-3140-BA7B-CE604FB52DA7}"/>
                </a:ext>
              </a:extLst>
            </p:cNvPr>
            <p:cNvCxnSpPr>
              <a:cxnSpLocks/>
            </p:cNvCxnSpPr>
            <p:nvPr/>
          </p:nvCxnSpPr>
          <p:spPr>
            <a:xfrm flipH="1" flipV="1">
              <a:off x="4463331" y="4258457"/>
              <a:ext cx="549994" cy="97840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0E6F6A9-3334-7B48-A112-0E835B778941}"/>
                </a:ext>
              </a:extLst>
            </p:cNvPr>
            <p:cNvCxnSpPr>
              <a:cxnSpLocks/>
            </p:cNvCxnSpPr>
            <p:nvPr/>
          </p:nvCxnSpPr>
          <p:spPr>
            <a:xfrm flipH="1" flipV="1">
              <a:off x="2556986" y="4258458"/>
              <a:ext cx="1501942" cy="978407"/>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91C28DB-AA69-2D4A-8ED3-8382B1CFC9EF}"/>
                </a:ext>
              </a:extLst>
            </p:cNvPr>
            <p:cNvCxnSpPr>
              <a:cxnSpLocks/>
              <a:stCxn id="38" idx="2"/>
            </p:cNvCxnSpPr>
            <p:nvPr/>
          </p:nvCxnSpPr>
          <p:spPr>
            <a:xfrm flipH="1" flipV="1">
              <a:off x="2565934" y="4258459"/>
              <a:ext cx="545976" cy="97840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4ACF5E65-9771-944B-BEDA-416C0B13E6A1}"/>
                </a:ext>
              </a:extLst>
            </p:cNvPr>
            <p:cNvCxnSpPr>
              <a:cxnSpLocks/>
            </p:cNvCxnSpPr>
            <p:nvPr/>
          </p:nvCxnSpPr>
          <p:spPr>
            <a:xfrm flipV="1">
              <a:off x="2162175" y="4265224"/>
              <a:ext cx="403760" cy="97840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038D82A-D16B-2648-B0E7-90C00C57C337}"/>
                </a:ext>
              </a:extLst>
            </p:cNvPr>
            <p:cNvCxnSpPr>
              <a:cxnSpLocks/>
            </p:cNvCxnSpPr>
            <p:nvPr/>
          </p:nvCxnSpPr>
          <p:spPr>
            <a:xfrm flipV="1">
              <a:off x="1144202" y="4258457"/>
              <a:ext cx="1412785" cy="97840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DBA3084-53D7-7948-A9C6-AD7543D48235}"/>
                </a:ext>
              </a:extLst>
            </p:cNvPr>
            <p:cNvCxnSpPr>
              <a:cxnSpLocks/>
            </p:cNvCxnSpPr>
            <p:nvPr/>
          </p:nvCxnSpPr>
          <p:spPr>
            <a:xfrm flipH="1" flipV="1">
              <a:off x="3553594" y="4265222"/>
              <a:ext cx="505334" cy="97840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9041A57-E8D9-8548-865E-AF4D5E850882}"/>
                </a:ext>
              </a:extLst>
            </p:cNvPr>
            <p:cNvCxnSpPr>
              <a:cxnSpLocks/>
              <a:stCxn id="38" idx="2"/>
            </p:cNvCxnSpPr>
            <p:nvPr/>
          </p:nvCxnSpPr>
          <p:spPr>
            <a:xfrm flipV="1">
              <a:off x="3111910" y="4265221"/>
              <a:ext cx="441684" cy="97164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F6CE2698-CBC8-1E4B-8861-02BA0A0B1D6B}"/>
                </a:ext>
              </a:extLst>
            </p:cNvPr>
            <p:cNvCxnSpPr>
              <a:cxnSpLocks/>
            </p:cNvCxnSpPr>
            <p:nvPr/>
          </p:nvCxnSpPr>
          <p:spPr>
            <a:xfrm flipV="1">
              <a:off x="2170882" y="4258457"/>
              <a:ext cx="1374313" cy="97840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98AEACD3-0451-4D4A-86AD-B23F380F8EAB}"/>
                </a:ext>
              </a:extLst>
            </p:cNvPr>
            <p:cNvCxnSpPr>
              <a:cxnSpLocks/>
            </p:cNvCxnSpPr>
            <p:nvPr/>
          </p:nvCxnSpPr>
          <p:spPr>
            <a:xfrm flipV="1">
              <a:off x="1131090" y="4258457"/>
              <a:ext cx="2418487" cy="97840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DC275FE8-E503-4E4D-AD86-21513267859F}"/>
                </a:ext>
              </a:extLst>
            </p:cNvPr>
            <p:cNvCxnSpPr>
              <a:cxnSpLocks/>
            </p:cNvCxnSpPr>
            <p:nvPr/>
          </p:nvCxnSpPr>
          <p:spPr>
            <a:xfrm flipV="1">
              <a:off x="4056787" y="4265222"/>
              <a:ext cx="413971" cy="97164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9D6CD14-4D5D-B04F-878F-FECC1ABD74B8}"/>
                </a:ext>
              </a:extLst>
            </p:cNvPr>
            <p:cNvCxnSpPr>
              <a:cxnSpLocks/>
            </p:cNvCxnSpPr>
            <p:nvPr/>
          </p:nvCxnSpPr>
          <p:spPr>
            <a:xfrm flipV="1">
              <a:off x="3109937" y="4262675"/>
              <a:ext cx="1356316" cy="98095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AB76B632-CFE5-A442-A11F-AD38870096D6}"/>
                </a:ext>
              </a:extLst>
            </p:cNvPr>
            <p:cNvCxnSpPr>
              <a:cxnSpLocks/>
            </p:cNvCxnSpPr>
            <p:nvPr/>
          </p:nvCxnSpPr>
          <p:spPr>
            <a:xfrm flipV="1">
              <a:off x="2164148" y="4271987"/>
              <a:ext cx="2304637" cy="96487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4C416DD4-A247-6140-AFB3-AABAA7220B82}"/>
                </a:ext>
              </a:extLst>
            </p:cNvPr>
            <p:cNvCxnSpPr>
              <a:cxnSpLocks/>
            </p:cNvCxnSpPr>
            <p:nvPr/>
          </p:nvCxnSpPr>
          <p:spPr>
            <a:xfrm flipV="1">
              <a:off x="1146174" y="4258457"/>
              <a:ext cx="3322611" cy="97840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54999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4A446D-7CA0-FF4E-85F6-E5A4028DB8EE}"/>
              </a:ext>
            </a:extLst>
          </p:cNvPr>
          <p:cNvSpPr>
            <a:spLocks noGrp="1"/>
          </p:cNvSpPr>
          <p:nvPr>
            <p:ph type="title"/>
          </p:nvPr>
        </p:nvSpPr>
        <p:spPr/>
        <p:txBody>
          <a:bodyPr/>
          <a:lstStyle/>
          <a:p>
            <a:r>
              <a:rPr lang="en-US" dirty="0"/>
              <a:t>Study Factors</a:t>
            </a:r>
          </a:p>
        </p:txBody>
      </p:sp>
      <p:sp>
        <p:nvSpPr>
          <p:cNvPr id="4" name="Content Placeholder 3">
            <a:extLst>
              <a:ext uri="{FF2B5EF4-FFF2-40B4-BE49-F238E27FC236}">
                <a16:creationId xmlns:a16="http://schemas.microsoft.com/office/drawing/2014/main" id="{B19960CF-83FA-2B4C-88AE-DF49A705C021}"/>
              </a:ext>
            </a:extLst>
          </p:cNvPr>
          <p:cNvSpPr>
            <a:spLocks noGrp="1"/>
          </p:cNvSpPr>
          <p:nvPr>
            <p:ph idx="1"/>
          </p:nvPr>
        </p:nvSpPr>
        <p:spPr/>
        <p:txBody>
          <a:bodyPr/>
          <a:lstStyle/>
          <a:p>
            <a:r>
              <a:rPr lang="en-US" dirty="0"/>
              <a:t>Processor-level power limit</a:t>
            </a:r>
          </a:p>
          <a:p>
            <a:pPr lvl="1"/>
            <a:r>
              <a:rPr lang="en-US" sz="2400" dirty="0"/>
              <a:t>9 options</a:t>
            </a:r>
          </a:p>
          <a:p>
            <a:pPr lvl="1"/>
            <a:endParaRPr lang="en-US" sz="2400" dirty="0"/>
          </a:p>
          <a:p>
            <a:pPr lvl="1"/>
            <a:endParaRPr lang="en-US" sz="2400" dirty="0"/>
          </a:p>
          <a:p>
            <a:r>
              <a:rPr lang="en-US" dirty="0"/>
              <a:t>Visualization algorithm</a:t>
            </a:r>
          </a:p>
          <a:p>
            <a:pPr lvl="1"/>
            <a:r>
              <a:rPr lang="en-US" sz="2400" dirty="0"/>
              <a:t>8 options</a:t>
            </a:r>
          </a:p>
          <a:p>
            <a:pPr lvl="1"/>
            <a:endParaRPr lang="en-US" sz="2400" dirty="0"/>
          </a:p>
          <a:p>
            <a:pPr lvl="1"/>
            <a:endParaRPr lang="en-US" sz="2400" dirty="0"/>
          </a:p>
          <a:p>
            <a:pPr lvl="1"/>
            <a:endParaRPr lang="en-US" sz="2400" dirty="0"/>
          </a:p>
          <a:p>
            <a:pPr lvl="1"/>
            <a:endParaRPr lang="en-US" sz="2400" dirty="0"/>
          </a:p>
          <a:p>
            <a:pPr lvl="1"/>
            <a:endParaRPr lang="en-US" sz="2400" dirty="0"/>
          </a:p>
        </p:txBody>
      </p:sp>
      <p:sp>
        <p:nvSpPr>
          <p:cNvPr id="30" name="Content Placeholder 4">
            <a:extLst>
              <a:ext uri="{FF2B5EF4-FFF2-40B4-BE49-F238E27FC236}">
                <a16:creationId xmlns:a16="http://schemas.microsoft.com/office/drawing/2014/main" id="{A41A2A3C-0AE0-DA42-AEA4-5BC01A2B71E6}"/>
              </a:ext>
            </a:extLst>
          </p:cNvPr>
          <p:cNvSpPr txBox="1">
            <a:spLocks/>
          </p:cNvSpPr>
          <p:nvPr/>
        </p:nvSpPr>
        <p:spPr>
          <a:xfrm>
            <a:off x="4984022" y="1436689"/>
            <a:ext cx="6598378" cy="950578"/>
          </a:xfrm>
          <a:prstGeom prst="rect">
            <a:avLst/>
          </a:prstGeom>
        </p:spPr>
        <p:txBody>
          <a:bodyPr vert="horz" lIns="0" tIns="0" rIns="0" bIns="0" rtlCol="0">
            <a:noAutofit/>
          </a:bodyPr>
          <a:lstStyle>
            <a:lvl1pPr marL="285750" indent="-228600" algn="l" rtl="0" eaLnBrk="1" latinLnBrk="0" hangingPunct="1">
              <a:spcBef>
                <a:spcPts val="12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buClr>
                <a:srgbClr val="124732"/>
              </a:buClr>
            </a:pPr>
            <a:r>
              <a:rPr lang="en-US" dirty="0"/>
              <a:t>LLNL </a:t>
            </a:r>
            <a:r>
              <a:rPr lang="en-US" dirty="0" err="1"/>
              <a:t>RZTopaz</a:t>
            </a:r>
            <a:r>
              <a:rPr lang="en-US" dirty="0"/>
              <a:t> Broadwell node</a:t>
            </a:r>
          </a:p>
          <a:p>
            <a:pPr lvl="1" defTabSz="914400"/>
            <a:r>
              <a:rPr lang="en-US" sz="2400" dirty="0"/>
              <a:t>CPU cap ranges from 120W (TDP) down to 40W</a:t>
            </a:r>
          </a:p>
          <a:p>
            <a:pPr marL="342900" lvl="1" indent="0" defTabSz="914400">
              <a:buFont typeface="Calibri" panose="020F0502020204030204" pitchFamily="34" charset="0"/>
              <a:buNone/>
            </a:pPr>
            <a:endParaRPr lang="en-US" sz="2400" dirty="0"/>
          </a:p>
        </p:txBody>
      </p:sp>
      <p:cxnSp>
        <p:nvCxnSpPr>
          <p:cNvPr id="32" name="Straight Arrow Connector 31">
            <a:extLst>
              <a:ext uri="{FF2B5EF4-FFF2-40B4-BE49-F238E27FC236}">
                <a16:creationId xmlns:a16="http://schemas.microsoft.com/office/drawing/2014/main" id="{4CA97DBE-7D07-8746-9F8C-5DDF6866CDE0}"/>
              </a:ext>
            </a:extLst>
          </p:cNvPr>
          <p:cNvCxnSpPr>
            <a:cxnSpLocks/>
          </p:cNvCxnSpPr>
          <p:nvPr/>
        </p:nvCxnSpPr>
        <p:spPr>
          <a:xfrm>
            <a:off x="4316506" y="1658808"/>
            <a:ext cx="624254" cy="0"/>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8C578EB-1072-9347-A80E-423A45A95033}"/>
              </a:ext>
            </a:extLst>
          </p:cNvPr>
          <p:cNvCxnSpPr>
            <a:cxnSpLocks/>
          </p:cNvCxnSpPr>
          <p:nvPr/>
        </p:nvCxnSpPr>
        <p:spPr>
          <a:xfrm flipV="1">
            <a:off x="3797300" y="3418523"/>
            <a:ext cx="1833355" cy="302577"/>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E04BFB3C-A1F7-A942-828E-946E352304CD}"/>
              </a:ext>
            </a:extLst>
          </p:cNvPr>
          <p:cNvGrpSpPr>
            <a:grpSpLocks noChangeAspect="1"/>
          </p:cNvGrpSpPr>
          <p:nvPr/>
        </p:nvGrpSpPr>
        <p:grpSpPr>
          <a:xfrm>
            <a:off x="5753266" y="2414815"/>
            <a:ext cx="6156960" cy="4035931"/>
            <a:chOff x="4355307" y="1436688"/>
            <a:chExt cx="7836693" cy="5137007"/>
          </a:xfrm>
        </p:grpSpPr>
        <p:pic>
          <p:nvPicPr>
            <p:cNvPr id="41" name="Content Placeholder 4">
              <a:extLst>
                <a:ext uri="{FF2B5EF4-FFF2-40B4-BE49-F238E27FC236}">
                  <a16:creationId xmlns:a16="http://schemas.microsoft.com/office/drawing/2014/main" id="{5E0E2B83-C4A1-1E4D-A37B-81A99600778B}"/>
                </a:ext>
              </a:extLst>
            </p:cNvPr>
            <p:cNvPicPr>
              <a:picLocks noChangeAspect="1"/>
            </p:cNvPicPr>
            <p:nvPr/>
          </p:nvPicPr>
          <p:blipFill>
            <a:blip r:embed="rId2"/>
            <a:stretch>
              <a:fillRect/>
            </a:stretch>
          </p:blipFill>
          <p:spPr>
            <a:xfrm>
              <a:off x="6357938" y="3905904"/>
              <a:ext cx="1828800" cy="1828800"/>
            </a:xfrm>
            <a:prstGeom prst="rect">
              <a:avLst/>
            </a:prstGeom>
          </p:spPr>
        </p:pic>
        <p:pic>
          <p:nvPicPr>
            <p:cNvPr id="42" name="Picture 41">
              <a:extLst>
                <a:ext uri="{FF2B5EF4-FFF2-40B4-BE49-F238E27FC236}">
                  <a16:creationId xmlns:a16="http://schemas.microsoft.com/office/drawing/2014/main" id="{1BF716EC-BF63-8642-9AE4-A07319C65D0F}"/>
                </a:ext>
              </a:extLst>
            </p:cNvPr>
            <p:cNvPicPr>
              <a:picLocks noChangeAspect="1"/>
            </p:cNvPicPr>
            <p:nvPr/>
          </p:nvPicPr>
          <p:blipFill>
            <a:blip r:embed="rId3"/>
            <a:stretch>
              <a:fillRect/>
            </a:stretch>
          </p:blipFill>
          <p:spPr>
            <a:xfrm>
              <a:off x="8360570" y="1436688"/>
              <a:ext cx="1828800" cy="1828800"/>
            </a:xfrm>
            <a:prstGeom prst="rect">
              <a:avLst/>
            </a:prstGeom>
          </p:spPr>
        </p:pic>
        <p:pic>
          <p:nvPicPr>
            <p:cNvPr id="43" name="Picture 42">
              <a:extLst>
                <a:ext uri="{FF2B5EF4-FFF2-40B4-BE49-F238E27FC236}">
                  <a16:creationId xmlns:a16="http://schemas.microsoft.com/office/drawing/2014/main" id="{6AC0215C-B175-D54F-BA8C-3D358DB6B707}"/>
                </a:ext>
              </a:extLst>
            </p:cNvPr>
            <p:cNvPicPr>
              <a:picLocks noChangeAspect="1"/>
            </p:cNvPicPr>
            <p:nvPr/>
          </p:nvPicPr>
          <p:blipFill>
            <a:blip r:embed="rId4"/>
            <a:stretch>
              <a:fillRect/>
            </a:stretch>
          </p:blipFill>
          <p:spPr>
            <a:xfrm>
              <a:off x="4355307" y="1436688"/>
              <a:ext cx="1828800" cy="1828800"/>
            </a:xfrm>
            <a:prstGeom prst="rect">
              <a:avLst/>
            </a:prstGeom>
          </p:spPr>
        </p:pic>
        <p:pic>
          <p:nvPicPr>
            <p:cNvPr id="44" name="Picture 43">
              <a:extLst>
                <a:ext uri="{FF2B5EF4-FFF2-40B4-BE49-F238E27FC236}">
                  <a16:creationId xmlns:a16="http://schemas.microsoft.com/office/drawing/2014/main" id="{EAA2F1A3-5569-B547-8E75-4C5D38FFBDA2}"/>
                </a:ext>
              </a:extLst>
            </p:cNvPr>
            <p:cNvPicPr>
              <a:picLocks noChangeAspect="1"/>
            </p:cNvPicPr>
            <p:nvPr/>
          </p:nvPicPr>
          <p:blipFill>
            <a:blip r:embed="rId5"/>
            <a:stretch>
              <a:fillRect/>
            </a:stretch>
          </p:blipFill>
          <p:spPr>
            <a:xfrm>
              <a:off x="10363200" y="3909547"/>
              <a:ext cx="1828800" cy="1828800"/>
            </a:xfrm>
            <a:prstGeom prst="rect">
              <a:avLst/>
            </a:prstGeom>
          </p:spPr>
        </p:pic>
        <p:pic>
          <p:nvPicPr>
            <p:cNvPr id="45" name="Picture 44">
              <a:extLst>
                <a:ext uri="{FF2B5EF4-FFF2-40B4-BE49-F238E27FC236}">
                  <a16:creationId xmlns:a16="http://schemas.microsoft.com/office/drawing/2014/main" id="{5D440694-256D-5D4B-916B-847A34F56449}"/>
                </a:ext>
              </a:extLst>
            </p:cNvPr>
            <p:cNvPicPr>
              <a:picLocks noChangeAspect="1"/>
            </p:cNvPicPr>
            <p:nvPr/>
          </p:nvPicPr>
          <p:blipFill>
            <a:blip r:embed="rId6"/>
            <a:stretch>
              <a:fillRect/>
            </a:stretch>
          </p:blipFill>
          <p:spPr>
            <a:xfrm>
              <a:off x="10363200" y="1436688"/>
              <a:ext cx="1828800" cy="1828800"/>
            </a:xfrm>
            <a:prstGeom prst="rect">
              <a:avLst/>
            </a:prstGeom>
          </p:spPr>
        </p:pic>
        <p:pic>
          <p:nvPicPr>
            <p:cNvPr id="46" name="Picture 45">
              <a:extLst>
                <a:ext uri="{FF2B5EF4-FFF2-40B4-BE49-F238E27FC236}">
                  <a16:creationId xmlns:a16="http://schemas.microsoft.com/office/drawing/2014/main" id="{C0745187-BE6F-DE4A-B636-93C651CAEFC3}"/>
                </a:ext>
              </a:extLst>
            </p:cNvPr>
            <p:cNvPicPr>
              <a:picLocks noChangeAspect="1"/>
            </p:cNvPicPr>
            <p:nvPr/>
          </p:nvPicPr>
          <p:blipFill>
            <a:blip r:embed="rId7"/>
            <a:stretch>
              <a:fillRect/>
            </a:stretch>
          </p:blipFill>
          <p:spPr>
            <a:xfrm>
              <a:off x="4355307" y="3905904"/>
              <a:ext cx="1828800" cy="1828800"/>
            </a:xfrm>
            <a:prstGeom prst="rect">
              <a:avLst/>
            </a:prstGeom>
          </p:spPr>
        </p:pic>
        <p:pic>
          <p:nvPicPr>
            <p:cNvPr id="47" name="Picture 46">
              <a:extLst>
                <a:ext uri="{FF2B5EF4-FFF2-40B4-BE49-F238E27FC236}">
                  <a16:creationId xmlns:a16="http://schemas.microsoft.com/office/drawing/2014/main" id="{93B86444-E59C-8747-A4AA-F2BD905F31C3}"/>
                </a:ext>
              </a:extLst>
            </p:cNvPr>
            <p:cNvPicPr>
              <a:picLocks noChangeAspect="1"/>
            </p:cNvPicPr>
            <p:nvPr/>
          </p:nvPicPr>
          <p:blipFill>
            <a:blip r:embed="rId8"/>
            <a:stretch>
              <a:fillRect/>
            </a:stretch>
          </p:blipFill>
          <p:spPr>
            <a:xfrm>
              <a:off x="6357938" y="1436688"/>
              <a:ext cx="1828800" cy="1828800"/>
            </a:xfrm>
            <a:prstGeom prst="rect">
              <a:avLst/>
            </a:prstGeom>
          </p:spPr>
        </p:pic>
        <p:pic>
          <p:nvPicPr>
            <p:cNvPr id="48" name="Picture 47">
              <a:extLst>
                <a:ext uri="{FF2B5EF4-FFF2-40B4-BE49-F238E27FC236}">
                  <a16:creationId xmlns:a16="http://schemas.microsoft.com/office/drawing/2014/main" id="{61819D72-7FFC-7845-9A0C-64883C101D5E}"/>
                </a:ext>
              </a:extLst>
            </p:cNvPr>
            <p:cNvPicPr>
              <a:picLocks noChangeAspect="1"/>
            </p:cNvPicPr>
            <p:nvPr/>
          </p:nvPicPr>
          <p:blipFill>
            <a:blip r:embed="rId9"/>
            <a:stretch>
              <a:fillRect/>
            </a:stretch>
          </p:blipFill>
          <p:spPr>
            <a:xfrm>
              <a:off x="8360570" y="3896818"/>
              <a:ext cx="1828800" cy="1828800"/>
            </a:xfrm>
            <a:prstGeom prst="rect">
              <a:avLst/>
            </a:prstGeom>
          </p:spPr>
        </p:pic>
        <p:sp>
          <p:nvSpPr>
            <p:cNvPr id="49" name="TextBox 48">
              <a:extLst>
                <a:ext uri="{FF2B5EF4-FFF2-40B4-BE49-F238E27FC236}">
                  <a16:creationId xmlns:a16="http://schemas.microsoft.com/office/drawing/2014/main" id="{A7C60FFB-739C-7C4A-8665-2FF1B9140BCC}"/>
                </a:ext>
              </a:extLst>
            </p:cNvPr>
            <p:cNvSpPr txBox="1"/>
            <p:nvPr/>
          </p:nvSpPr>
          <p:spPr>
            <a:xfrm>
              <a:off x="4355307" y="3265489"/>
              <a:ext cx="1828800" cy="470093"/>
            </a:xfrm>
            <a:prstGeom prst="rect">
              <a:avLst/>
            </a:prstGeom>
            <a:solidFill>
              <a:schemeClr val="bg1"/>
            </a:solidFill>
          </p:spPr>
          <p:txBody>
            <a:bodyPr wrap="square" rtlCol="0">
              <a:spAutoFit/>
            </a:bodyPr>
            <a:lstStyle/>
            <a:p>
              <a:pPr algn="ctr"/>
              <a:r>
                <a:rPr lang="en-US" dirty="0"/>
                <a:t>Contour</a:t>
              </a:r>
            </a:p>
          </p:txBody>
        </p:sp>
        <p:sp>
          <p:nvSpPr>
            <p:cNvPr id="50" name="TextBox 49">
              <a:extLst>
                <a:ext uri="{FF2B5EF4-FFF2-40B4-BE49-F238E27FC236}">
                  <a16:creationId xmlns:a16="http://schemas.microsoft.com/office/drawing/2014/main" id="{420B28F4-1C38-7248-A733-FCA796CDCFBE}"/>
                </a:ext>
              </a:extLst>
            </p:cNvPr>
            <p:cNvSpPr txBox="1"/>
            <p:nvPr/>
          </p:nvSpPr>
          <p:spPr>
            <a:xfrm>
              <a:off x="4355307" y="5751032"/>
              <a:ext cx="1828800" cy="470093"/>
            </a:xfrm>
            <a:prstGeom prst="rect">
              <a:avLst/>
            </a:prstGeom>
            <a:noFill/>
          </p:spPr>
          <p:txBody>
            <a:bodyPr wrap="square" rtlCol="0">
              <a:spAutoFit/>
            </a:bodyPr>
            <a:lstStyle/>
            <a:p>
              <a:pPr algn="ctr"/>
              <a:r>
                <a:rPr lang="en-US" dirty="0"/>
                <a:t>Slice</a:t>
              </a:r>
            </a:p>
          </p:txBody>
        </p:sp>
        <p:sp>
          <p:nvSpPr>
            <p:cNvPr id="51" name="TextBox 50">
              <a:extLst>
                <a:ext uri="{FF2B5EF4-FFF2-40B4-BE49-F238E27FC236}">
                  <a16:creationId xmlns:a16="http://schemas.microsoft.com/office/drawing/2014/main" id="{1602EF2B-773B-E646-8AE4-B9DDDCCD4911}"/>
                </a:ext>
              </a:extLst>
            </p:cNvPr>
            <p:cNvSpPr txBox="1"/>
            <p:nvPr/>
          </p:nvSpPr>
          <p:spPr>
            <a:xfrm>
              <a:off x="6325791" y="3265489"/>
              <a:ext cx="1828800" cy="470093"/>
            </a:xfrm>
            <a:prstGeom prst="rect">
              <a:avLst/>
            </a:prstGeom>
            <a:noFill/>
          </p:spPr>
          <p:txBody>
            <a:bodyPr wrap="square" rtlCol="0">
              <a:spAutoFit/>
            </a:bodyPr>
            <a:lstStyle/>
            <a:p>
              <a:pPr algn="ctr"/>
              <a:r>
                <a:rPr lang="en-US" dirty="0"/>
                <a:t>Threshold</a:t>
              </a:r>
            </a:p>
          </p:txBody>
        </p:sp>
        <p:sp>
          <p:nvSpPr>
            <p:cNvPr id="52" name="TextBox 51">
              <a:extLst>
                <a:ext uri="{FF2B5EF4-FFF2-40B4-BE49-F238E27FC236}">
                  <a16:creationId xmlns:a16="http://schemas.microsoft.com/office/drawing/2014/main" id="{1B7BC27B-ED00-D84C-9523-23D132BD65E1}"/>
                </a:ext>
              </a:extLst>
            </p:cNvPr>
            <p:cNvSpPr txBox="1"/>
            <p:nvPr/>
          </p:nvSpPr>
          <p:spPr>
            <a:xfrm>
              <a:off x="6357938" y="5751033"/>
              <a:ext cx="1828800" cy="822662"/>
            </a:xfrm>
            <a:prstGeom prst="rect">
              <a:avLst/>
            </a:prstGeom>
            <a:noFill/>
          </p:spPr>
          <p:txBody>
            <a:bodyPr wrap="square" rtlCol="0">
              <a:spAutoFit/>
            </a:bodyPr>
            <a:lstStyle/>
            <a:p>
              <a:pPr algn="ctr"/>
              <a:r>
                <a:rPr lang="en-US" dirty="0"/>
                <a:t>Particle Advection</a:t>
              </a:r>
            </a:p>
          </p:txBody>
        </p:sp>
        <p:sp>
          <p:nvSpPr>
            <p:cNvPr id="53" name="TextBox 52">
              <a:extLst>
                <a:ext uri="{FF2B5EF4-FFF2-40B4-BE49-F238E27FC236}">
                  <a16:creationId xmlns:a16="http://schemas.microsoft.com/office/drawing/2014/main" id="{679960CC-B531-7044-A0F5-F02ED30664EB}"/>
                </a:ext>
              </a:extLst>
            </p:cNvPr>
            <p:cNvSpPr txBox="1"/>
            <p:nvPr/>
          </p:nvSpPr>
          <p:spPr>
            <a:xfrm>
              <a:off x="8360569" y="3265488"/>
              <a:ext cx="1828800" cy="470093"/>
            </a:xfrm>
            <a:prstGeom prst="rect">
              <a:avLst/>
            </a:prstGeom>
            <a:noFill/>
          </p:spPr>
          <p:txBody>
            <a:bodyPr wrap="square" rtlCol="0">
              <a:spAutoFit/>
            </a:bodyPr>
            <a:lstStyle/>
            <a:p>
              <a:pPr algn="ctr"/>
              <a:r>
                <a:rPr lang="en-US" dirty="0"/>
                <a:t>Spherical Clip</a:t>
              </a:r>
            </a:p>
          </p:txBody>
        </p:sp>
        <p:sp>
          <p:nvSpPr>
            <p:cNvPr id="54" name="TextBox 53">
              <a:extLst>
                <a:ext uri="{FF2B5EF4-FFF2-40B4-BE49-F238E27FC236}">
                  <a16:creationId xmlns:a16="http://schemas.microsoft.com/office/drawing/2014/main" id="{FDFD54BD-E659-BC49-A455-C82071EFA67D}"/>
                </a:ext>
              </a:extLst>
            </p:cNvPr>
            <p:cNvSpPr txBox="1"/>
            <p:nvPr/>
          </p:nvSpPr>
          <p:spPr>
            <a:xfrm>
              <a:off x="8360569" y="5735643"/>
              <a:ext cx="1828800" cy="822662"/>
            </a:xfrm>
            <a:prstGeom prst="rect">
              <a:avLst/>
            </a:prstGeom>
            <a:noFill/>
          </p:spPr>
          <p:txBody>
            <a:bodyPr wrap="square" rtlCol="0">
              <a:spAutoFit/>
            </a:bodyPr>
            <a:lstStyle/>
            <a:p>
              <a:pPr algn="ctr"/>
              <a:r>
                <a:rPr lang="en-US" dirty="0"/>
                <a:t>Volume Render</a:t>
              </a:r>
            </a:p>
          </p:txBody>
        </p:sp>
        <p:sp>
          <p:nvSpPr>
            <p:cNvPr id="55" name="TextBox 54">
              <a:extLst>
                <a:ext uri="{FF2B5EF4-FFF2-40B4-BE49-F238E27FC236}">
                  <a16:creationId xmlns:a16="http://schemas.microsoft.com/office/drawing/2014/main" id="{8742698B-9E24-C148-B665-FD5B988395A0}"/>
                </a:ext>
              </a:extLst>
            </p:cNvPr>
            <p:cNvSpPr txBox="1"/>
            <p:nvPr/>
          </p:nvSpPr>
          <p:spPr>
            <a:xfrm>
              <a:off x="10363200" y="5730651"/>
              <a:ext cx="1828800" cy="470093"/>
            </a:xfrm>
            <a:prstGeom prst="rect">
              <a:avLst/>
            </a:prstGeom>
            <a:noFill/>
          </p:spPr>
          <p:txBody>
            <a:bodyPr wrap="square" rtlCol="0">
              <a:spAutoFit/>
            </a:bodyPr>
            <a:lstStyle/>
            <a:p>
              <a:pPr algn="ctr"/>
              <a:r>
                <a:rPr lang="en-US" dirty="0" err="1"/>
                <a:t>Isovolume</a:t>
              </a:r>
              <a:endParaRPr lang="en-US" dirty="0"/>
            </a:p>
          </p:txBody>
        </p:sp>
        <p:sp>
          <p:nvSpPr>
            <p:cNvPr id="56" name="TextBox 55">
              <a:extLst>
                <a:ext uri="{FF2B5EF4-FFF2-40B4-BE49-F238E27FC236}">
                  <a16:creationId xmlns:a16="http://schemas.microsoft.com/office/drawing/2014/main" id="{0E796013-1D93-6F42-B19F-62D622565828}"/>
                </a:ext>
              </a:extLst>
            </p:cNvPr>
            <p:cNvSpPr txBox="1"/>
            <p:nvPr/>
          </p:nvSpPr>
          <p:spPr>
            <a:xfrm>
              <a:off x="10363200" y="3273033"/>
              <a:ext cx="1828800" cy="470093"/>
            </a:xfrm>
            <a:prstGeom prst="rect">
              <a:avLst/>
            </a:prstGeom>
            <a:noFill/>
          </p:spPr>
          <p:txBody>
            <a:bodyPr wrap="square" rtlCol="0">
              <a:spAutoFit/>
            </a:bodyPr>
            <a:lstStyle/>
            <a:p>
              <a:pPr algn="ctr"/>
              <a:r>
                <a:rPr lang="en-US" dirty="0"/>
                <a:t>Ray Tracing</a:t>
              </a:r>
            </a:p>
          </p:txBody>
        </p:sp>
      </p:grpSp>
    </p:spTree>
    <p:extLst>
      <p:ext uri="{BB962C8B-B14F-4D97-AF65-F5344CB8AC3E}">
        <p14:creationId xmlns:p14="http://schemas.microsoft.com/office/powerpoint/2010/main" val="2512661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A619E4-B411-9542-A5E0-D99353F5FC55}"/>
              </a:ext>
            </a:extLst>
          </p:cNvPr>
          <p:cNvSpPr>
            <a:spLocks noGrp="1"/>
          </p:cNvSpPr>
          <p:nvPr>
            <p:ph type="title"/>
          </p:nvPr>
        </p:nvSpPr>
        <p:spPr/>
        <p:txBody>
          <a:bodyPr/>
          <a:lstStyle/>
          <a:p>
            <a:r>
              <a:rPr lang="en-US" u="sng" dirty="0"/>
              <a:t>Result from this study</a:t>
            </a:r>
            <a:r>
              <a:rPr lang="en-US" dirty="0"/>
              <a:t>: </a:t>
            </a:r>
            <a:br>
              <a:rPr lang="en-US" dirty="0"/>
            </a:br>
            <a:r>
              <a:rPr lang="en-US" dirty="0"/>
              <a:t>Most algorithms provide opportunities for power savings</a:t>
            </a:r>
          </a:p>
        </p:txBody>
      </p:sp>
      <p:sp>
        <p:nvSpPr>
          <p:cNvPr id="7" name="Content Placeholder 6">
            <a:extLst>
              <a:ext uri="{FF2B5EF4-FFF2-40B4-BE49-F238E27FC236}">
                <a16:creationId xmlns:a16="http://schemas.microsoft.com/office/drawing/2014/main" id="{5403E2FE-B240-0F4F-A78A-9CB3EA92267B}"/>
              </a:ext>
            </a:extLst>
          </p:cNvPr>
          <p:cNvSpPr>
            <a:spLocks noGrp="1"/>
          </p:cNvSpPr>
          <p:nvPr>
            <p:ph idx="1"/>
          </p:nvPr>
        </p:nvSpPr>
        <p:spPr/>
        <p:txBody>
          <a:bodyPr/>
          <a:lstStyle/>
          <a:p>
            <a:pPr marL="57150" indent="0">
              <a:buNone/>
            </a:pPr>
            <a:r>
              <a:rPr lang="en-US" dirty="0"/>
              <a:t>Power Opportunity</a:t>
            </a:r>
          </a:p>
          <a:p>
            <a:r>
              <a:rPr lang="en-US" dirty="0"/>
              <a:t>Performance remains constant until lowest power limit</a:t>
            </a:r>
          </a:p>
        </p:txBody>
      </p:sp>
      <p:sp>
        <p:nvSpPr>
          <p:cNvPr id="8" name="Content Placeholder 7">
            <a:extLst>
              <a:ext uri="{FF2B5EF4-FFF2-40B4-BE49-F238E27FC236}">
                <a16:creationId xmlns:a16="http://schemas.microsoft.com/office/drawing/2014/main" id="{C81AE475-FFF6-124D-9BA6-0C6BCF0C132D}"/>
              </a:ext>
            </a:extLst>
          </p:cNvPr>
          <p:cNvSpPr>
            <a:spLocks noGrp="1"/>
          </p:cNvSpPr>
          <p:nvPr>
            <p:ph idx="10"/>
          </p:nvPr>
        </p:nvSpPr>
        <p:spPr/>
        <p:txBody>
          <a:bodyPr/>
          <a:lstStyle/>
          <a:p>
            <a:pPr marL="57150" indent="0">
              <a:buNone/>
            </a:pPr>
            <a:r>
              <a:rPr lang="en-US" dirty="0"/>
              <a:t>Power Sensitive</a:t>
            </a:r>
          </a:p>
          <a:p>
            <a:r>
              <a:rPr lang="en-US" dirty="0"/>
              <a:t>Performance degrades relative to power limit</a:t>
            </a:r>
          </a:p>
          <a:p>
            <a:r>
              <a:rPr lang="en-US" dirty="0"/>
              <a:t>Compute-bound workloads</a:t>
            </a:r>
          </a:p>
        </p:txBody>
      </p:sp>
      <p:pic>
        <p:nvPicPr>
          <p:cNvPr id="10" name="Content Placeholder 4">
            <a:extLst>
              <a:ext uri="{FF2B5EF4-FFF2-40B4-BE49-F238E27FC236}">
                <a16:creationId xmlns:a16="http://schemas.microsoft.com/office/drawing/2014/main" id="{A73E1923-878A-1043-A64A-FC4B9B46E66C}"/>
              </a:ext>
            </a:extLst>
          </p:cNvPr>
          <p:cNvPicPr>
            <a:picLocks noChangeAspect="1"/>
          </p:cNvPicPr>
          <p:nvPr/>
        </p:nvPicPr>
        <p:blipFill>
          <a:blip r:embed="rId3"/>
          <a:stretch>
            <a:fillRect/>
          </a:stretch>
        </p:blipFill>
        <p:spPr>
          <a:xfrm>
            <a:off x="7439244" y="3562026"/>
            <a:ext cx="1436811" cy="1436811"/>
          </a:xfrm>
          <a:prstGeom prst="rect">
            <a:avLst/>
          </a:prstGeom>
        </p:spPr>
      </p:pic>
      <p:pic>
        <p:nvPicPr>
          <p:cNvPr id="11" name="Picture 10">
            <a:extLst>
              <a:ext uri="{FF2B5EF4-FFF2-40B4-BE49-F238E27FC236}">
                <a16:creationId xmlns:a16="http://schemas.microsoft.com/office/drawing/2014/main" id="{68297E65-FEDC-CA4F-BA76-AA4B9BCB4EDD}"/>
              </a:ext>
            </a:extLst>
          </p:cNvPr>
          <p:cNvPicPr>
            <a:picLocks noChangeAspect="1"/>
          </p:cNvPicPr>
          <p:nvPr/>
        </p:nvPicPr>
        <p:blipFill>
          <a:blip r:embed="rId4"/>
          <a:stretch>
            <a:fillRect/>
          </a:stretch>
        </p:blipFill>
        <p:spPr>
          <a:xfrm>
            <a:off x="4111088" y="2876331"/>
            <a:ext cx="1436811" cy="1436811"/>
          </a:xfrm>
          <a:prstGeom prst="rect">
            <a:avLst/>
          </a:prstGeom>
        </p:spPr>
      </p:pic>
      <p:pic>
        <p:nvPicPr>
          <p:cNvPr id="12" name="Picture 11">
            <a:extLst>
              <a:ext uri="{FF2B5EF4-FFF2-40B4-BE49-F238E27FC236}">
                <a16:creationId xmlns:a16="http://schemas.microsoft.com/office/drawing/2014/main" id="{F83CB272-031A-E941-A347-C18C65201CFB}"/>
              </a:ext>
            </a:extLst>
          </p:cNvPr>
          <p:cNvPicPr>
            <a:picLocks noChangeAspect="1"/>
          </p:cNvPicPr>
          <p:nvPr/>
        </p:nvPicPr>
        <p:blipFill>
          <a:blip r:embed="rId5"/>
          <a:stretch>
            <a:fillRect/>
          </a:stretch>
        </p:blipFill>
        <p:spPr>
          <a:xfrm>
            <a:off x="964321" y="2876331"/>
            <a:ext cx="1436811" cy="1436811"/>
          </a:xfrm>
          <a:prstGeom prst="rect">
            <a:avLst/>
          </a:prstGeom>
        </p:spPr>
      </p:pic>
      <p:pic>
        <p:nvPicPr>
          <p:cNvPr id="13" name="Picture 12">
            <a:extLst>
              <a:ext uri="{FF2B5EF4-FFF2-40B4-BE49-F238E27FC236}">
                <a16:creationId xmlns:a16="http://schemas.microsoft.com/office/drawing/2014/main" id="{5A3CD472-41A7-3F4F-9373-F112086C5AE0}"/>
              </a:ext>
            </a:extLst>
          </p:cNvPr>
          <p:cNvPicPr>
            <a:picLocks noChangeAspect="1"/>
          </p:cNvPicPr>
          <p:nvPr/>
        </p:nvPicPr>
        <p:blipFill>
          <a:blip r:embed="rId6"/>
          <a:stretch>
            <a:fillRect/>
          </a:stretch>
        </p:blipFill>
        <p:spPr>
          <a:xfrm>
            <a:off x="2537704" y="4682474"/>
            <a:ext cx="1436811" cy="1436811"/>
          </a:xfrm>
          <a:prstGeom prst="rect">
            <a:avLst/>
          </a:prstGeom>
        </p:spPr>
      </p:pic>
      <p:pic>
        <p:nvPicPr>
          <p:cNvPr id="14" name="Picture 13">
            <a:extLst>
              <a:ext uri="{FF2B5EF4-FFF2-40B4-BE49-F238E27FC236}">
                <a16:creationId xmlns:a16="http://schemas.microsoft.com/office/drawing/2014/main" id="{41D16885-B589-0A4A-AAB5-DD103F2B085A}"/>
              </a:ext>
            </a:extLst>
          </p:cNvPr>
          <p:cNvPicPr>
            <a:picLocks noChangeAspect="1"/>
          </p:cNvPicPr>
          <p:nvPr/>
        </p:nvPicPr>
        <p:blipFill>
          <a:blip r:embed="rId7"/>
          <a:stretch>
            <a:fillRect/>
          </a:stretch>
        </p:blipFill>
        <p:spPr>
          <a:xfrm>
            <a:off x="4111087" y="4676428"/>
            <a:ext cx="1436811" cy="1436811"/>
          </a:xfrm>
          <a:prstGeom prst="rect">
            <a:avLst/>
          </a:prstGeom>
        </p:spPr>
      </p:pic>
      <p:pic>
        <p:nvPicPr>
          <p:cNvPr id="15" name="Picture 14">
            <a:extLst>
              <a:ext uri="{FF2B5EF4-FFF2-40B4-BE49-F238E27FC236}">
                <a16:creationId xmlns:a16="http://schemas.microsoft.com/office/drawing/2014/main" id="{DAFDE1F7-F82A-CA40-8D47-951D9D5CF5E5}"/>
              </a:ext>
            </a:extLst>
          </p:cNvPr>
          <p:cNvPicPr>
            <a:picLocks noChangeAspect="1"/>
          </p:cNvPicPr>
          <p:nvPr/>
        </p:nvPicPr>
        <p:blipFill>
          <a:blip r:embed="rId8"/>
          <a:stretch>
            <a:fillRect/>
          </a:stretch>
        </p:blipFill>
        <p:spPr>
          <a:xfrm>
            <a:off x="964321" y="4682474"/>
            <a:ext cx="1436811" cy="1436811"/>
          </a:xfrm>
          <a:prstGeom prst="rect">
            <a:avLst/>
          </a:prstGeom>
        </p:spPr>
      </p:pic>
      <p:pic>
        <p:nvPicPr>
          <p:cNvPr id="16" name="Picture 15">
            <a:extLst>
              <a:ext uri="{FF2B5EF4-FFF2-40B4-BE49-F238E27FC236}">
                <a16:creationId xmlns:a16="http://schemas.microsoft.com/office/drawing/2014/main" id="{55494AF7-0EFE-CF48-8566-AA7A5F377092}"/>
              </a:ext>
            </a:extLst>
          </p:cNvPr>
          <p:cNvPicPr>
            <a:picLocks noChangeAspect="1"/>
          </p:cNvPicPr>
          <p:nvPr/>
        </p:nvPicPr>
        <p:blipFill>
          <a:blip r:embed="rId9"/>
          <a:stretch>
            <a:fillRect/>
          </a:stretch>
        </p:blipFill>
        <p:spPr>
          <a:xfrm>
            <a:off x="2537704" y="2876331"/>
            <a:ext cx="1436811" cy="1436811"/>
          </a:xfrm>
          <a:prstGeom prst="rect">
            <a:avLst/>
          </a:prstGeom>
        </p:spPr>
      </p:pic>
      <p:pic>
        <p:nvPicPr>
          <p:cNvPr id="17" name="Picture 16">
            <a:extLst>
              <a:ext uri="{FF2B5EF4-FFF2-40B4-BE49-F238E27FC236}">
                <a16:creationId xmlns:a16="http://schemas.microsoft.com/office/drawing/2014/main" id="{30B6670F-9462-9444-8580-C988E0E4F59A}"/>
              </a:ext>
            </a:extLst>
          </p:cNvPr>
          <p:cNvPicPr>
            <a:picLocks noChangeAspect="1"/>
          </p:cNvPicPr>
          <p:nvPr/>
        </p:nvPicPr>
        <p:blipFill>
          <a:blip r:embed="rId10"/>
          <a:stretch>
            <a:fillRect/>
          </a:stretch>
        </p:blipFill>
        <p:spPr>
          <a:xfrm>
            <a:off x="9012628" y="3554888"/>
            <a:ext cx="1436811" cy="1436811"/>
          </a:xfrm>
          <a:prstGeom prst="rect">
            <a:avLst/>
          </a:prstGeom>
        </p:spPr>
      </p:pic>
      <p:sp>
        <p:nvSpPr>
          <p:cNvPr id="18" name="TextBox 17">
            <a:extLst>
              <a:ext uri="{FF2B5EF4-FFF2-40B4-BE49-F238E27FC236}">
                <a16:creationId xmlns:a16="http://schemas.microsoft.com/office/drawing/2014/main" id="{0C2FD19C-E96E-C84F-A549-9BEB6F90928F}"/>
              </a:ext>
            </a:extLst>
          </p:cNvPr>
          <p:cNvSpPr txBox="1"/>
          <p:nvPr/>
        </p:nvSpPr>
        <p:spPr>
          <a:xfrm>
            <a:off x="964321" y="4313143"/>
            <a:ext cx="1436811" cy="369332"/>
          </a:xfrm>
          <a:prstGeom prst="rect">
            <a:avLst/>
          </a:prstGeom>
          <a:solidFill>
            <a:schemeClr val="bg1"/>
          </a:solidFill>
        </p:spPr>
        <p:txBody>
          <a:bodyPr wrap="square" rtlCol="0">
            <a:spAutoFit/>
          </a:bodyPr>
          <a:lstStyle/>
          <a:p>
            <a:pPr algn="ctr"/>
            <a:r>
              <a:rPr lang="en-US" dirty="0"/>
              <a:t>Contour</a:t>
            </a:r>
          </a:p>
        </p:txBody>
      </p:sp>
      <p:sp>
        <p:nvSpPr>
          <p:cNvPr id="19" name="TextBox 18">
            <a:extLst>
              <a:ext uri="{FF2B5EF4-FFF2-40B4-BE49-F238E27FC236}">
                <a16:creationId xmlns:a16="http://schemas.microsoft.com/office/drawing/2014/main" id="{6E7DC8FD-B096-3144-9A6E-0A597683CA72}"/>
              </a:ext>
            </a:extLst>
          </p:cNvPr>
          <p:cNvSpPr txBox="1"/>
          <p:nvPr/>
        </p:nvSpPr>
        <p:spPr>
          <a:xfrm>
            <a:off x="964321" y="6132114"/>
            <a:ext cx="1436811" cy="369332"/>
          </a:xfrm>
          <a:prstGeom prst="rect">
            <a:avLst/>
          </a:prstGeom>
          <a:noFill/>
        </p:spPr>
        <p:txBody>
          <a:bodyPr wrap="square" rtlCol="0">
            <a:spAutoFit/>
          </a:bodyPr>
          <a:lstStyle/>
          <a:p>
            <a:pPr algn="ctr"/>
            <a:r>
              <a:rPr lang="en-US" dirty="0"/>
              <a:t>Slice</a:t>
            </a:r>
          </a:p>
        </p:txBody>
      </p:sp>
      <p:sp>
        <p:nvSpPr>
          <p:cNvPr id="20" name="TextBox 19">
            <a:extLst>
              <a:ext uri="{FF2B5EF4-FFF2-40B4-BE49-F238E27FC236}">
                <a16:creationId xmlns:a16="http://schemas.microsoft.com/office/drawing/2014/main" id="{ADF5B007-FFF1-EC40-A582-0A1DF65131FF}"/>
              </a:ext>
            </a:extLst>
          </p:cNvPr>
          <p:cNvSpPr txBox="1"/>
          <p:nvPr/>
        </p:nvSpPr>
        <p:spPr>
          <a:xfrm>
            <a:off x="2512447" y="4313143"/>
            <a:ext cx="1436811" cy="369332"/>
          </a:xfrm>
          <a:prstGeom prst="rect">
            <a:avLst/>
          </a:prstGeom>
          <a:noFill/>
        </p:spPr>
        <p:txBody>
          <a:bodyPr wrap="square" rtlCol="0">
            <a:spAutoFit/>
          </a:bodyPr>
          <a:lstStyle/>
          <a:p>
            <a:pPr algn="ctr"/>
            <a:r>
              <a:rPr lang="en-US" dirty="0"/>
              <a:t>Threshold</a:t>
            </a:r>
          </a:p>
        </p:txBody>
      </p:sp>
      <p:sp>
        <p:nvSpPr>
          <p:cNvPr id="21" name="TextBox 20">
            <a:extLst>
              <a:ext uri="{FF2B5EF4-FFF2-40B4-BE49-F238E27FC236}">
                <a16:creationId xmlns:a16="http://schemas.microsoft.com/office/drawing/2014/main" id="{79DF8903-88C5-574E-B0E0-004C38BA62C7}"/>
              </a:ext>
            </a:extLst>
          </p:cNvPr>
          <p:cNvSpPr txBox="1"/>
          <p:nvPr/>
        </p:nvSpPr>
        <p:spPr>
          <a:xfrm>
            <a:off x="7439244" y="5011667"/>
            <a:ext cx="1436811" cy="646331"/>
          </a:xfrm>
          <a:prstGeom prst="rect">
            <a:avLst/>
          </a:prstGeom>
          <a:noFill/>
        </p:spPr>
        <p:txBody>
          <a:bodyPr wrap="square" rtlCol="0">
            <a:spAutoFit/>
          </a:bodyPr>
          <a:lstStyle/>
          <a:p>
            <a:pPr algn="ctr"/>
            <a:r>
              <a:rPr lang="en-US" dirty="0"/>
              <a:t>Particle Advection</a:t>
            </a:r>
          </a:p>
        </p:txBody>
      </p:sp>
      <p:sp>
        <p:nvSpPr>
          <p:cNvPr id="22" name="TextBox 21">
            <a:extLst>
              <a:ext uri="{FF2B5EF4-FFF2-40B4-BE49-F238E27FC236}">
                <a16:creationId xmlns:a16="http://schemas.microsoft.com/office/drawing/2014/main" id="{4A63BBB0-16B6-0747-BF4F-A43DCFD4021F}"/>
              </a:ext>
            </a:extLst>
          </p:cNvPr>
          <p:cNvSpPr txBox="1"/>
          <p:nvPr/>
        </p:nvSpPr>
        <p:spPr>
          <a:xfrm>
            <a:off x="4111087" y="4313142"/>
            <a:ext cx="1436811" cy="369332"/>
          </a:xfrm>
          <a:prstGeom prst="rect">
            <a:avLst/>
          </a:prstGeom>
          <a:noFill/>
        </p:spPr>
        <p:txBody>
          <a:bodyPr wrap="square" rtlCol="0">
            <a:spAutoFit/>
          </a:bodyPr>
          <a:lstStyle/>
          <a:p>
            <a:pPr algn="ctr"/>
            <a:r>
              <a:rPr lang="en-US" dirty="0"/>
              <a:t>Spherical Clip</a:t>
            </a:r>
          </a:p>
        </p:txBody>
      </p:sp>
      <p:sp>
        <p:nvSpPr>
          <p:cNvPr id="23" name="TextBox 22">
            <a:extLst>
              <a:ext uri="{FF2B5EF4-FFF2-40B4-BE49-F238E27FC236}">
                <a16:creationId xmlns:a16="http://schemas.microsoft.com/office/drawing/2014/main" id="{6E95EFD6-6851-6F45-B6FE-13AA87FD2979}"/>
              </a:ext>
            </a:extLst>
          </p:cNvPr>
          <p:cNvSpPr txBox="1"/>
          <p:nvPr/>
        </p:nvSpPr>
        <p:spPr>
          <a:xfrm>
            <a:off x="9012627" y="4999576"/>
            <a:ext cx="1436811" cy="646331"/>
          </a:xfrm>
          <a:prstGeom prst="rect">
            <a:avLst/>
          </a:prstGeom>
          <a:noFill/>
        </p:spPr>
        <p:txBody>
          <a:bodyPr wrap="square" rtlCol="0">
            <a:spAutoFit/>
          </a:bodyPr>
          <a:lstStyle/>
          <a:p>
            <a:pPr algn="ctr"/>
            <a:r>
              <a:rPr lang="en-US" dirty="0"/>
              <a:t>Volume Render</a:t>
            </a:r>
          </a:p>
        </p:txBody>
      </p:sp>
      <p:sp>
        <p:nvSpPr>
          <p:cNvPr id="24" name="TextBox 23">
            <a:extLst>
              <a:ext uri="{FF2B5EF4-FFF2-40B4-BE49-F238E27FC236}">
                <a16:creationId xmlns:a16="http://schemas.microsoft.com/office/drawing/2014/main" id="{BB09373A-DE86-5042-99F5-ED2BD8C9BBF0}"/>
              </a:ext>
            </a:extLst>
          </p:cNvPr>
          <p:cNvSpPr txBox="1"/>
          <p:nvPr/>
        </p:nvSpPr>
        <p:spPr>
          <a:xfrm>
            <a:off x="2537704" y="6113239"/>
            <a:ext cx="1436811" cy="369332"/>
          </a:xfrm>
          <a:prstGeom prst="rect">
            <a:avLst/>
          </a:prstGeom>
          <a:noFill/>
        </p:spPr>
        <p:txBody>
          <a:bodyPr wrap="square" rtlCol="0">
            <a:spAutoFit/>
          </a:bodyPr>
          <a:lstStyle/>
          <a:p>
            <a:pPr algn="ctr"/>
            <a:r>
              <a:rPr lang="en-US" dirty="0" err="1"/>
              <a:t>Isovolume</a:t>
            </a:r>
            <a:endParaRPr lang="en-US" dirty="0"/>
          </a:p>
        </p:txBody>
      </p:sp>
      <p:sp>
        <p:nvSpPr>
          <p:cNvPr id="25" name="TextBox 24">
            <a:extLst>
              <a:ext uri="{FF2B5EF4-FFF2-40B4-BE49-F238E27FC236}">
                <a16:creationId xmlns:a16="http://schemas.microsoft.com/office/drawing/2014/main" id="{DA4FB096-F13D-CD45-A335-0FB058821759}"/>
              </a:ext>
            </a:extLst>
          </p:cNvPr>
          <p:cNvSpPr txBox="1"/>
          <p:nvPr/>
        </p:nvSpPr>
        <p:spPr>
          <a:xfrm>
            <a:off x="4111087" y="6119167"/>
            <a:ext cx="1436811" cy="369332"/>
          </a:xfrm>
          <a:prstGeom prst="rect">
            <a:avLst/>
          </a:prstGeom>
          <a:noFill/>
        </p:spPr>
        <p:txBody>
          <a:bodyPr wrap="square" rtlCol="0">
            <a:spAutoFit/>
          </a:bodyPr>
          <a:lstStyle/>
          <a:p>
            <a:pPr algn="ctr"/>
            <a:r>
              <a:rPr lang="en-US" dirty="0"/>
              <a:t>Ray Tracing*</a:t>
            </a:r>
          </a:p>
        </p:txBody>
      </p:sp>
      <p:sp>
        <p:nvSpPr>
          <p:cNvPr id="28" name="TextBox 27">
            <a:extLst>
              <a:ext uri="{FF2B5EF4-FFF2-40B4-BE49-F238E27FC236}">
                <a16:creationId xmlns:a16="http://schemas.microsoft.com/office/drawing/2014/main" id="{79A74EA4-AEF5-0D4B-8CCD-D6ACCAE0F30D}"/>
              </a:ext>
            </a:extLst>
          </p:cNvPr>
          <p:cNvSpPr txBox="1"/>
          <p:nvPr/>
        </p:nvSpPr>
        <p:spPr>
          <a:xfrm>
            <a:off x="6049001" y="5753526"/>
            <a:ext cx="6142999" cy="646331"/>
          </a:xfrm>
          <a:prstGeom prst="rect">
            <a:avLst/>
          </a:prstGeom>
          <a:noFill/>
        </p:spPr>
        <p:txBody>
          <a:bodyPr wrap="square" rtlCol="0">
            <a:spAutoFit/>
          </a:bodyPr>
          <a:lstStyle/>
          <a:p>
            <a:r>
              <a:rPr lang="en-US" dirty="0"/>
              <a:t>*Ray tracing includes 3 operations: (1) find external faces (50%), (2) build spatial acceleration structure, and (3) </a:t>
            </a:r>
            <a:r>
              <a:rPr lang="en-US" dirty="0">
                <a:sym typeface="Wingdings" pitchFamily="2" charset="2"/>
              </a:rPr>
              <a:t>trace rays</a:t>
            </a:r>
            <a:r>
              <a:rPr lang="en-US" dirty="0"/>
              <a:t> </a:t>
            </a:r>
          </a:p>
        </p:txBody>
      </p:sp>
      <p:pic>
        <p:nvPicPr>
          <p:cNvPr id="3" name="Graphic 2" descr="Checkmark">
            <a:extLst>
              <a:ext uri="{FF2B5EF4-FFF2-40B4-BE49-F238E27FC236}">
                <a16:creationId xmlns:a16="http://schemas.microsoft.com/office/drawing/2014/main" id="{2E572C85-2E9C-BE42-B830-ED95866B67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30852" y="1309628"/>
            <a:ext cx="676656" cy="676656"/>
          </a:xfrm>
          <a:prstGeom prst="rect">
            <a:avLst/>
          </a:prstGeom>
        </p:spPr>
      </p:pic>
      <p:pic>
        <p:nvPicPr>
          <p:cNvPr id="6" name="Graphic 5" descr="Close">
            <a:extLst>
              <a:ext uri="{FF2B5EF4-FFF2-40B4-BE49-F238E27FC236}">
                <a16:creationId xmlns:a16="http://schemas.microsoft.com/office/drawing/2014/main" id="{2FA7FD5C-69CC-0E4C-A3E0-7ADA799358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0112" y="1309628"/>
            <a:ext cx="673937" cy="673937"/>
          </a:xfrm>
          <a:prstGeom prst="rect">
            <a:avLst/>
          </a:prstGeom>
        </p:spPr>
      </p:pic>
    </p:spTree>
    <p:extLst>
      <p:ext uri="{BB962C8B-B14F-4D97-AF65-F5344CB8AC3E}">
        <p14:creationId xmlns:p14="http://schemas.microsoft.com/office/powerpoint/2010/main" val="3783264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A619E4-B411-9542-A5E0-D99353F5FC55}"/>
              </a:ext>
            </a:extLst>
          </p:cNvPr>
          <p:cNvSpPr>
            <a:spLocks noGrp="1"/>
          </p:cNvSpPr>
          <p:nvPr>
            <p:ph type="title"/>
          </p:nvPr>
        </p:nvSpPr>
        <p:spPr/>
        <p:txBody>
          <a:bodyPr/>
          <a:lstStyle/>
          <a:p>
            <a:r>
              <a:rPr lang="en-US" dirty="0"/>
              <a:t>Comparing power opportunity and power sensitive algorithms </a:t>
            </a:r>
            <a:br>
              <a:rPr lang="en-US" dirty="0"/>
            </a:br>
            <a:r>
              <a:rPr lang="en-US" dirty="0"/>
              <a:t>(Consider 1 example from each)</a:t>
            </a:r>
          </a:p>
        </p:txBody>
      </p:sp>
      <p:sp>
        <p:nvSpPr>
          <p:cNvPr id="7" name="Content Placeholder 6">
            <a:extLst>
              <a:ext uri="{FF2B5EF4-FFF2-40B4-BE49-F238E27FC236}">
                <a16:creationId xmlns:a16="http://schemas.microsoft.com/office/drawing/2014/main" id="{5403E2FE-B240-0F4F-A78A-9CB3EA92267B}"/>
              </a:ext>
            </a:extLst>
          </p:cNvPr>
          <p:cNvSpPr>
            <a:spLocks noGrp="1"/>
          </p:cNvSpPr>
          <p:nvPr>
            <p:ph idx="1"/>
          </p:nvPr>
        </p:nvSpPr>
        <p:spPr/>
        <p:txBody>
          <a:bodyPr/>
          <a:lstStyle/>
          <a:p>
            <a:pPr marL="57150" indent="0">
              <a:buNone/>
            </a:pPr>
            <a:r>
              <a:rPr lang="en-US" dirty="0"/>
              <a:t>Power Opportunity: </a:t>
            </a:r>
            <a:r>
              <a:rPr lang="en-US" b="1" dirty="0"/>
              <a:t>Threshold</a:t>
            </a:r>
          </a:p>
          <a:p>
            <a:r>
              <a:rPr lang="en-US" dirty="0"/>
              <a:t>Iterate over the cells in data set</a:t>
            </a:r>
          </a:p>
          <a:p>
            <a:r>
              <a:rPr lang="en-US" dirty="0"/>
              <a:t>Remove cells that do not have values in the specified range</a:t>
            </a:r>
          </a:p>
          <a:p>
            <a:r>
              <a:rPr lang="en-US" dirty="0"/>
              <a:t>Simple computation dominated by loads and stores of each cell</a:t>
            </a:r>
          </a:p>
        </p:txBody>
      </p:sp>
      <p:sp>
        <p:nvSpPr>
          <p:cNvPr id="8" name="Content Placeholder 7">
            <a:extLst>
              <a:ext uri="{FF2B5EF4-FFF2-40B4-BE49-F238E27FC236}">
                <a16:creationId xmlns:a16="http://schemas.microsoft.com/office/drawing/2014/main" id="{C81AE475-FFF6-124D-9BA6-0C6BCF0C132D}"/>
              </a:ext>
            </a:extLst>
          </p:cNvPr>
          <p:cNvSpPr>
            <a:spLocks noGrp="1"/>
          </p:cNvSpPr>
          <p:nvPr>
            <p:ph idx="10"/>
          </p:nvPr>
        </p:nvSpPr>
        <p:spPr/>
        <p:txBody>
          <a:bodyPr/>
          <a:lstStyle/>
          <a:p>
            <a:pPr marL="57150" indent="0">
              <a:buNone/>
            </a:pPr>
            <a:r>
              <a:rPr lang="en-US" dirty="0"/>
              <a:t>Power Sensitive: </a:t>
            </a:r>
            <a:r>
              <a:rPr lang="en-US" b="1" dirty="0"/>
              <a:t>Particle Advection</a:t>
            </a:r>
          </a:p>
          <a:p>
            <a:r>
              <a:rPr lang="en-US" dirty="0"/>
              <a:t>Place a massless particle at a seed location</a:t>
            </a:r>
          </a:p>
          <a:p>
            <a:r>
              <a:rPr lang="en-US" dirty="0"/>
              <a:t>Displace the particle according to the vector field</a:t>
            </a:r>
          </a:p>
          <a:p>
            <a:r>
              <a:rPr lang="en-US" dirty="0"/>
              <a:t>Result is an “integral                            curve” corresponding to                         the trajectory the particle                        travels – Euler, RK4, …</a:t>
            </a:r>
          </a:p>
        </p:txBody>
      </p:sp>
      <p:pic>
        <p:nvPicPr>
          <p:cNvPr id="10" name="Content Placeholder 4">
            <a:extLst>
              <a:ext uri="{FF2B5EF4-FFF2-40B4-BE49-F238E27FC236}">
                <a16:creationId xmlns:a16="http://schemas.microsoft.com/office/drawing/2014/main" id="{A73E1923-878A-1043-A64A-FC4B9B46E66C}"/>
              </a:ext>
            </a:extLst>
          </p:cNvPr>
          <p:cNvPicPr>
            <a:picLocks noChangeAspect="1"/>
          </p:cNvPicPr>
          <p:nvPr/>
        </p:nvPicPr>
        <p:blipFill>
          <a:blip r:embed="rId2"/>
          <a:stretch>
            <a:fillRect/>
          </a:stretch>
        </p:blipFill>
        <p:spPr>
          <a:xfrm>
            <a:off x="10070889" y="4216476"/>
            <a:ext cx="1436811" cy="1436811"/>
          </a:xfrm>
          <a:prstGeom prst="rect">
            <a:avLst/>
          </a:prstGeom>
        </p:spPr>
      </p:pic>
      <p:pic>
        <p:nvPicPr>
          <p:cNvPr id="16" name="Picture 15">
            <a:extLst>
              <a:ext uri="{FF2B5EF4-FFF2-40B4-BE49-F238E27FC236}">
                <a16:creationId xmlns:a16="http://schemas.microsoft.com/office/drawing/2014/main" id="{55494AF7-0EFE-CF48-8566-AA7A5F377092}"/>
              </a:ext>
            </a:extLst>
          </p:cNvPr>
          <p:cNvPicPr>
            <a:picLocks noChangeAspect="1"/>
          </p:cNvPicPr>
          <p:nvPr/>
        </p:nvPicPr>
        <p:blipFill>
          <a:blip r:embed="rId3"/>
          <a:stretch>
            <a:fillRect/>
          </a:stretch>
        </p:blipFill>
        <p:spPr>
          <a:xfrm>
            <a:off x="4036231" y="4216476"/>
            <a:ext cx="1436811" cy="1436811"/>
          </a:xfrm>
          <a:prstGeom prst="rect">
            <a:avLst/>
          </a:prstGeom>
        </p:spPr>
      </p:pic>
      <p:sp>
        <p:nvSpPr>
          <p:cNvPr id="20" name="TextBox 19">
            <a:extLst>
              <a:ext uri="{FF2B5EF4-FFF2-40B4-BE49-F238E27FC236}">
                <a16:creationId xmlns:a16="http://schemas.microsoft.com/office/drawing/2014/main" id="{ADF5B007-FFF1-EC40-A582-0A1DF65131FF}"/>
              </a:ext>
            </a:extLst>
          </p:cNvPr>
          <p:cNvSpPr txBox="1"/>
          <p:nvPr/>
        </p:nvSpPr>
        <p:spPr>
          <a:xfrm>
            <a:off x="4010974" y="5653288"/>
            <a:ext cx="1436811" cy="369332"/>
          </a:xfrm>
          <a:prstGeom prst="rect">
            <a:avLst/>
          </a:prstGeom>
          <a:noFill/>
        </p:spPr>
        <p:txBody>
          <a:bodyPr wrap="square" rtlCol="0">
            <a:spAutoFit/>
          </a:bodyPr>
          <a:lstStyle/>
          <a:p>
            <a:pPr algn="ctr"/>
            <a:r>
              <a:rPr lang="en-US" dirty="0"/>
              <a:t>Threshold</a:t>
            </a:r>
          </a:p>
        </p:txBody>
      </p:sp>
      <p:sp>
        <p:nvSpPr>
          <p:cNvPr id="21" name="TextBox 20">
            <a:extLst>
              <a:ext uri="{FF2B5EF4-FFF2-40B4-BE49-F238E27FC236}">
                <a16:creationId xmlns:a16="http://schemas.microsoft.com/office/drawing/2014/main" id="{79DF8903-88C5-574E-B0E0-004C38BA62C7}"/>
              </a:ext>
            </a:extLst>
          </p:cNvPr>
          <p:cNvSpPr txBox="1"/>
          <p:nvPr/>
        </p:nvSpPr>
        <p:spPr>
          <a:xfrm>
            <a:off x="10070889" y="5666117"/>
            <a:ext cx="1436811" cy="646331"/>
          </a:xfrm>
          <a:prstGeom prst="rect">
            <a:avLst/>
          </a:prstGeom>
          <a:noFill/>
        </p:spPr>
        <p:txBody>
          <a:bodyPr wrap="square" rtlCol="0">
            <a:spAutoFit/>
          </a:bodyPr>
          <a:lstStyle/>
          <a:p>
            <a:pPr algn="ctr"/>
            <a:r>
              <a:rPr lang="en-US" dirty="0"/>
              <a:t>Particle Advection</a:t>
            </a:r>
          </a:p>
        </p:txBody>
      </p:sp>
      <p:pic>
        <p:nvPicPr>
          <p:cNvPr id="3" name="Graphic 2" descr="Checkmark">
            <a:extLst>
              <a:ext uri="{FF2B5EF4-FFF2-40B4-BE49-F238E27FC236}">
                <a16:creationId xmlns:a16="http://schemas.microsoft.com/office/drawing/2014/main" id="{2E572C85-2E9C-BE42-B830-ED95866B67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3325" y="1433969"/>
            <a:ext cx="676656" cy="676656"/>
          </a:xfrm>
          <a:prstGeom prst="rect">
            <a:avLst/>
          </a:prstGeom>
        </p:spPr>
      </p:pic>
      <p:pic>
        <p:nvPicPr>
          <p:cNvPr id="6" name="Graphic 5" descr="Close">
            <a:extLst>
              <a:ext uri="{FF2B5EF4-FFF2-40B4-BE49-F238E27FC236}">
                <a16:creationId xmlns:a16="http://schemas.microsoft.com/office/drawing/2014/main" id="{2FA7FD5C-69CC-0E4C-A3E0-7ADA799358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33763" y="1436688"/>
            <a:ext cx="673937" cy="673937"/>
          </a:xfrm>
          <a:prstGeom prst="rect">
            <a:avLst/>
          </a:prstGeom>
        </p:spPr>
      </p:pic>
    </p:spTree>
    <p:extLst>
      <p:ext uri="{BB962C8B-B14F-4D97-AF65-F5344CB8AC3E}">
        <p14:creationId xmlns:p14="http://schemas.microsoft.com/office/powerpoint/2010/main" val="394011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61C3E-5E0A-B048-A8C8-898A1021A85C}"/>
              </a:ext>
            </a:extLst>
          </p:cNvPr>
          <p:cNvPicPr>
            <a:picLocks noChangeAspect="1"/>
          </p:cNvPicPr>
          <p:nvPr/>
        </p:nvPicPr>
        <p:blipFill>
          <a:blip r:embed="rId2"/>
          <a:stretch>
            <a:fillRect/>
          </a:stretch>
        </p:blipFill>
        <p:spPr>
          <a:xfrm>
            <a:off x="2109340" y="1441524"/>
            <a:ext cx="4114800" cy="4114800"/>
          </a:xfrm>
          <a:prstGeom prst="rect">
            <a:avLst/>
          </a:prstGeom>
        </p:spPr>
      </p:pic>
      <p:sp>
        <p:nvSpPr>
          <p:cNvPr id="2" name="Title 1">
            <a:extLst>
              <a:ext uri="{FF2B5EF4-FFF2-40B4-BE49-F238E27FC236}">
                <a16:creationId xmlns:a16="http://schemas.microsoft.com/office/drawing/2014/main" id="{5159F361-91CA-C847-9DDD-ACAE6A7045EF}"/>
              </a:ext>
            </a:extLst>
          </p:cNvPr>
          <p:cNvSpPr>
            <a:spLocks noGrp="1"/>
          </p:cNvSpPr>
          <p:nvPr>
            <p:ph type="title"/>
          </p:nvPr>
        </p:nvSpPr>
        <p:spPr/>
        <p:txBody>
          <a:bodyPr/>
          <a:lstStyle/>
          <a:p>
            <a:r>
              <a:rPr lang="en-US" dirty="0"/>
              <a:t>Power opportunity algorithms are data intensive, while power sensitive algorithms are compute intensive</a:t>
            </a:r>
          </a:p>
        </p:txBody>
      </p:sp>
      <p:pic>
        <p:nvPicPr>
          <p:cNvPr id="28" name="Picture 27">
            <a:extLst>
              <a:ext uri="{FF2B5EF4-FFF2-40B4-BE49-F238E27FC236}">
                <a16:creationId xmlns:a16="http://schemas.microsoft.com/office/drawing/2014/main" id="{AB0D76FA-FC27-C64B-A199-02637FE3DD96}"/>
              </a:ext>
            </a:extLst>
          </p:cNvPr>
          <p:cNvPicPr>
            <a:picLocks noChangeAspect="1"/>
          </p:cNvPicPr>
          <p:nvPr/>
        </p:nvPicPr>
        <p:blipFill>
          <a:blip r:embed="rId3"/>
          <a:stretch>
            <a:fillRect/>
          </a:stretch>
        </p:blipFill>
        <p:spPr>
          <a:xfrm>
            <a:off x="6166369" y="1441524"/>
            <a:ext cx="4114800" cy="4114800"/>
          </a:xfrm>
          <a:prstGeom prst="rect">
            <a:avLst/>
          </a:prstGeom>
        </p:spPr>
      </p:pic>
      <p:pic>
        <p:nvPicPr>
          <p:cNvPr id="29" name="Content Placeholder 4">
            <a:extLst>
              <a:ext uri="{FF2B5EF4-FFF2-40B4-BE49-F238E27FC236}">
                <a16:creationId xmlns:a16="http://schemas.microsoft.com/office/drawing/2014/main" id="{C7EAB52E-0817-CA4E-9BF3-6A3409889A6D}"/>
              </a:ext>
            </a:extLst>
          </p:cNvPr>
          <p:cNvPicPr>
            <a:picLocks noChangeAspect="1"/>
          </p:cNvPicPr>
          <p:nvPr/>
        </p:nvPicPr>
        <p:blipFill rotWithShape="1">
          <a:blip r:embed="rId4"/>
          <a:srcRect t="32099" b="35933"/>
          <a:stretch/>
        </p:blipFill>
        <p:spPr>
          <a:xfrm>
            <a:off x="9248172" y="5464150"/>
            <a:ext cx="2615879" cy="836245"/>
          </a:xfrm>
          <a:prstGeom prst="rect">
            <a:avLst/>
          </a:prstGeom>
          <a:solidFill>
            <a:schemeClr val="bg1"/>
          </a:solidFill>
        </p:spPr>
      </p:pic>
      <p:sp>
        <p:nvSpPr>
          <p:cNvPr id="34" name="TextBox 33">
            <a:extLst>
              <a:ext uri="{FF2B5EF4-FFF2-40B4-BE49-F238E27FC236}">
                <a16:creationId xmlns:a16="http://schemas.microsoft.com/office/drawing/2014/main" id="{34305EAE-0E49-A441-94C1-FA2272E5355D}"/>
              </a:ext>
            </a:extLst>
          </p:cNvPr>
          <p:cNvSpPr txBox="1"/>
          <p:nvPr/>
        </p:nvSpPr>
        <p:spPr>
          <a:xfrm>
            <a:off x="10246659" y="2081694"/>
            <a:ext cx="1335741" cy="646331"/>
          </a:xfrm>
          <a:prstGeom prst="rect">
            <a:avLst/>
          </a:prstGeom>
          <a:noFill/>
        </p:spPr>
        <p:txBody>
          <a:bodyPr wrap="square" rtlCol="0">
            <a:spAutoFit/>
          </a:bodyPr>
          <a:lstStyle/>
          <a:p>
            <a:r>
              <a:rPr lang="en-US" dirty="0"/>
              <a:t>Power Opportunity</a:t>
            </a:r>
          </a:p>
        </p:txBody>
      </p:sp>
      <p:sp>
        <p:nvSpPr>
          <p:cNvPr id="41" name="TextBox 40">
            <a:extLst>
              <a:ext uri="{FF2B5EF4-FFF2-40B4-BE49-F238E27FC236}">
                <a16:creationId xmlns:a16="http://schemas.microsoft.com/office/drawing/2014/main" id="{F9B749E0-0EFD-0746-A3CC-6DB228C38644}"/>
              </a:ext>
            </a:extLst>
          </p:cNvPr>
          <p:cNvSpPr txBox="1"/>
          <p:nvPr/>
        </p:nvSpPr>
        <p:spPr>
          <a:xfrm>
            <a:off x="526458" y="4419790"/>
            <a:ext cx="1335741" cy="646331"/>
          </a:xfrm>
          <a:prstGeom prst="rect">
            <a:avLst/>
          </a:prstGeom>
          <a:noFill/>
        </p:spPr>
        <p:txBody>
          <a:bodyPr wrap="square" rtlCol="0">
            <a:spAutoFit/>
          </a:bodyPr>
          <a:lstStyle/>
          <a:p>
            <a:r>
              <a:rPr lang="en-US" dirty="0"/>
              <a:t>Power Opportunity</a:t>
            </a:r>
          </a:p>
        </p:txBody>
      </p:sp>
      <p:sp>
        <p:nvSpPr>
          <p:cNvPr id="3" name="Rectangle 2">
            <a:extLst>
              <a:ext uri="{FF2B5EF4-FFF2-40B4-BE49-F238E27FC236}">
                <a16:creationId xmlns:a16="http://schemas.microsoft.com/office/drawing/2014/main" id="{AB94BCCE-4222-A64A-9EC4-C2C368DDDE9F}"/>
              </a:ext>
            </a:extLst>
          </p:cNvPr>
          <p:cNvSpPr/>
          <p:nvPr/>
        </p:nvSpPr>
        <p:spPr bwMode="auto">
          <a:xfrm>
            <a:off x="9714015" y="6003511"/>
            <a:ext cx="1959429" cy="296884"/>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580066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61C3E-5E0A-B048-A8C8-898A1021A85C}"/>
              </a:ext>
            </a:extLst>
          </p:cNvPr>
          <p:cNvPicPr>
            <a:picLocks noChangeAspect="1"/>
          </p:cNvPicPr>
          <p:nvPr/>
        </p:nvPicPr>
        <p:blipFill>
          <a:blip r:embed="rId3"/>
          <a:stretch>
            <a:fillRect/>
          </a:stretch>
        </p:blipFill>
        <p:spPr>
          <a:xfrm>
            <a:off x="2109340" y="1441524"/>
            <a:ext cx="4114800" cy="4114800"/>
          </a:xfrm>
          <a:prstGeom prst="rect">
            <a:avLst/>
          </a:prstGeom>
        </p:spPr>
      </p:pic>
      <p:sp>
        <p:nvSpPr>
          <p:cNvPr id="2" name="Title 1">
            <a:extLst>
              <a:ext uri="{FF2B5EF4-FFF2-40B4-BE49-F238E27FC236}">
                <a16:creationId xmlns:a16="http://schemas.microsoft.com/office/drawing/2014/main" id="{5159F361-91CA-C847-9DDD-ACAE6A7045EF}"/>
              </a:ext>
            </a:extLst>
          </p:cNvPr>
          <p:cNvSpPr>
            <a:spLocks noGrp="1"/>
          </p:cNvSpPr>
          <p:nvPr>
            <p:ph type="title"/>
          </p:nvPr>
        </p:nvSpPr>
        <p:spPr/>
        <p:txBody>
          <a:bodyPr/>
          <a:lstStyle/>
          <a:p>
            <a:r>
              <a:rPr lang="en-US"/>
              <a:t>Power opportunity algorithms are data intensive, while power sensitive algorithms are compute intensive</a:t>
            </a:r>
            <a:endParaRPr lang="en-US" dirty="0"/>
          </a:p>
        </p:txBody>
      </p:sp>
      <p:pic>
        <p:nvPicPr>
          <p:cNvPr id="28" name="Picture 27">
            <a:extLst>
              <a:ext uri="{FF2B5EF4-FFF2-40B4-BE49-F238E27FC236}">
                <a16:creationId xmlns:a16="http://schemas.microsoft.com/office/drawing/2014/main" id="{AB0D76FA-FC27-C64B-A199-02637FE3DD96}"/>
              </a:ext>
            </a:extLst>
          </p:cNvPr>
          <p:cNvPicPr>
            <a:picLocks noChangeAspect="1"/>
          </p:cNvPicPr>
          <p:nvPr/>
        </p:nvPicPr>
        <p:blipFill>
          <a:blip r:embed="rId4"/>
          <a:stretch>
            <a:fillRect/>
          </a:stretch>
        </p:blipFill>
        <p:spPr>
          <a:xfrm>
            <a:off x="6166369" y="1441524"/>
            <a:ext cx="4114800" cy="4114800"/>
          </a:xfrm>
          <a:prstGeom prst="rect">
            <a:avLst/>
          </a:prstGeom>
        </p:spPr>
      </p:pic>
      <p:pic>
        <p:nvPicPr>
          <p:cNvPr id="29" name="Content Placeholder 4">
            <a:extLst>
              <a:ext uri="{FF2B5EF4-FFF2-40B4-BE49-F238E27FC236}">
                <a16:creationId xmlns:a16="http://schemas.microsoft.com/office/drawing/2014/main" id="{C7EAB52E-0817-CA4E-9BF3-6A3409889A6D}"/>
              </a:ext>
            </a:extLst>
          </p:cNvPr>
          <p:cNvPicPr>
            <a:picLocks noChangeAspect="1"/>
          </p:cNvPicPr>
          <p:nvPr/>
        </p:nvPicPr>
        <p:blipFill rotWithShape="1">
          <a:blip r:embed="rId5"/>
          <a:srcRect t="32099" b="35933"/>
          <a:stretch/>
        </p:blipFill>
        <p:spPr>
          <a:xfrm>
            <a:off x="9248172" y="5464150"/>
            <a:ext cx="2615879" cy="836245"/>
          </a:xfrm>
          <a:prstGeom prst="rect">
            <a:avLst/>
          </a:prstGeom>
          <a:solidFill>
            <a:schemeClr val="bg1"/>
          </a:solidFill>
        </p:spPr>
      </p:pic>
      <p:sp>
        <p:nvSpPr>
          <p:cNvPr id="10" name="TextBox 9">
            <a:extLst>
              <a:ext uri="{FF2B5EF4-FFF2-40B4-BE49-F238E27FC236}">
                <a16:creationId xmlns:a16="http://schemas.microsoft.com/office/drawing/2014/main" id="{4886AEF3-9F1C-6D4D-BBAF-7F7225A20368}"/>
              </a:ext>
            </a:extLst>
          </p:cNvPr>
          <p:cNvSpPr txBox="1"/>
          <p:nvPr/>
        </p:nvSpPr>
        <p:spPr>
          <a:xfrm>
            <a:off x="808109" y="1976753"/>
            <a:ext cx="1102659" cy="646331"/>
          </a:xfrm>
          <a:prstGeom prst="rect">
            <a:avLst/>
          </a:prstGeom>
          <a:noFill/>
        </p:spPr>
        <p:txBody>
          <a:bodyPr wrap="square" rtlCol="0">
            <a:spAutoFit/>
          </a:bodyPr>
          <a:lstStyle/>
          <a:p>
            <a:r>
              <a:rPr lang="en-US" dirty="0"/>
              <a:t>Power Sensitive</a:t>
            </a:r>
          </a:p>
        </p:txBody>
      </p:sp>
      <p:sp>
        <p:nvSpPr>
          <p:cNvPr id="14" name="TextBox 13">
            <a:extLst>
              <a:ext uri="{FF2B5EF4-FFF2-40B4-BE49-F238E27FC236}">
                <a16:creationId xmlns:a16="http://schemas.microsoft.com/office/drawing/2014/main" id="{D484DF68-5221-9B49-A540-3918AB8A8172}"/>
              </a:ext>
            </a:extLst>
          </p:cNvPr>
          <p:cNvSpPr txBox="1"/>
          <p:nvPr/>
        </p:nvSpPr>
        <p:spPr>
          <a:xfrm>
            <a:off x="10281169" y="4172648"/>
            <a:ext cx="1102659" cy="646331"/>
          </a:xfrm>
          <a:prstGeom prst="rect">
            <a:avLst/>
          </a:prstGeom>
          <a:noFill/>
        </p:spPr>
        <p:txBody>
          <a:bodyPr wrap="square" rtlCol="0">
            <a:spAutoFit/>
          </a:bodyPr>
          <a:lstStyle/>
          <a:p>
            <a:r>
              <a:rPr lang="en-US" dirty="0"/>
              <a:t>Power Sensitive</a:t>
            </a:r>
          </a:p>
        </p:txBody>
      </p:sp>
    </p:spTree>
    <p:extLst>
      <p:ext uri="{BB962C8B-B14F-4D97-AF65-F5344CB8AC3E}">
        <p14:creationId xmlns:p14="http://schemas.microsoft.com/office/powerpoint/2010/main" val="469294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50C05A0-72E6-1C40-807A-55256F2650A5}"/>
              </a:ext>
            </a:extLst>
          </p:cNvPr>
          <p:cNvSpPr>
            <a:spLocks noGrp="1"/>
          </p:cNvSpPr>
          <p:nvPr>
            <p:ph idx="1"/>
          </p:nvPr>
        </p:nvSpPr>
        <p:spPr>
          <a:xfrm>
            <a:off x="609600" y="1441524"/>
            <a:ext cx="10972800" cy="4906889"/>
          </a:xfrm>
        </p:spPr>
        <p:txBody>
          <a:bodyPr>
            <a:normAutofit/>
          </a:bodyPr>
          <a:lstStyle/>
          <a:p>
            <a:r>
              <a:rPr lang="en-US" dirty="0"/>
              <a:t>VTK-m implementations are significantly data intensive to avoid a slowdown at a reduced power limit</a:t>
            </a:r>
          </a:p>
          <a:p>
            <a:endParaRPr lang="en-US" dirty="0"/>
          </a:p>
          <a:p>
            <a:r>
              <a:rPr lang="en-US" dirty="0"/>
              <a:t>Most algorithms </a:t>
            </a:r>
            <a:r>
              <a:rPr lang="en-US" sz="2400" dirty="0"/>
              <a:t>consume low amounts of power, providing opportunities for energy/power savings (</a:t>
            </a:r>
            <a:r>
              <a:rPr lang="en-US" sz="2400" i="1" dirty="0"/>
              <a:t>e.g.</a:t>
            </a:r>
            <a:r>
              <a:rPr lang="en-US" sz="2400" dirty="0"/>
              <a:t>, data intensive)</a:t>
            </a:r>
          </a:p>
          <a:p>
            <a:pPr marL="57150" indent="0">
              <a:buNone/>
            </a:pPr>
            <a:endParaRPr lang="en-US" sz="2400" dirty="0"/>
          </a:p>
        </p:txBody>
      </p:sp>
      <p:sp>
        <p:nvSpPr>
          <p:cNvPr id="2" name="Title 1">
            <a:extLst>
              <a:ext uri="{FF2B5EF4-FFF2-40B4-BE49-F238E27FC236}">
                <a16:creationId xmlns:a16="http://schemas.microsoft.com/office/drawing/2014/main" id="{441F1368-3AB7-DB49-8169-618AED2A4B61}"/>
              </a:ext>
            </a:extLst>
          </p:cNvPr>
          <p:cNvSpPr>
            <a:spLocks noGrp="1"/>
          </p:cNvSpPr>
          <p:nvPr>
            <p:ph type="title"/>
          </p:nvPr>
        </p:nvSpPr>
        <p:spPr/>
        <p:txBody>
          <a:bodyPr/>
          <a:lstStyle/>
          <a:p>
            <a:r>
              <a:rPr lang="en-US" dirty="0"/>
              <a:t>Takeaways inform how visualization algorithms can adapt to imposed power limits</a:t>
            </a:r>
          </a:p>
        </p:txBody>
      </p:sp>
    </p:spTree>
    <p:extLst>
      <p:ext uri="{BB962C8B-B14F-4D97-AF65-F5344CB8AC3E}">
        <p14:creationId xmlns:p14="http://schemas.microsoft.com/office/powerpoint/2010/main" val="3149994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t>Background and Motivation</a:t>
            </a:r>
          </a:p>
          <a:p>
            <a:pPr lvl="1"/>
            <a:endParaRPr lang="en-US" sz="2400" dirty="0"/>
          </a:p>
          <a:p>
            <a:r>
              <a:rPr lang="en-US" dirty="0">
                <a:solidFill>
                  <a:schemeClr val="bg1">
                    <a:lumMod val="75000"/>
                  </a:schemeClr>
                </a:solidFill>
              </a:rPr>
              <a:t>Dissertation Results: Visualization workloads are different than simulation workloads…leads to two questions:</a:t>
            </a:r>
          </a:p>
          <a:p>
            <a:pPr marL="857250" lvl="1" indent="-457200">
              <a:buFont typeface="+mj-lt"/>
              <a:buAutoNum type="arabicPeriod"/>
            </a:pPr>
            <a:r>
              <a:rPr lang="en-US" sz="2400" dirty="0">
                <a:solidFill>
                  <a:schemeClr val="bg1">
                    <a:lumMod val="75000"/>
                  </a:schemeClr>
                </a:solidFill>
              </a:rPr>
              <a:t>How different are visualization workloads?</a:t>
            </a:r>
          </a:p>
          <a:p>
            <a:pPr marL="1485900" lvl="4" indent="-457200"/>
            <a:endParaRPr lang="en-US" sz="2000" dirty="0">
              <a:solidFill>
                <a:schemeClr val="bg1">
                  <a:lumMod val="75000"/>
                </a:schemeClr>
              </a:solidFill>
            </a:endParaRPr>
          </a:p>
          <a:p>
            <a:pPr marL="857250" lvl="1" indent="-457200">
              <a:buFont typeface="+mj-lt"/>
              <a:buAutoNum type="arabicPeriod"/>
            </a:pPr>
            <a:endParaRPr lang="en-US" sz="2400" dirty="0">
              <a:solidFill>
                <a:schemeClr val="bg1">
                  <a:lumMod val="75000"/>
                </a:schemeClr>
              </a:solidFill>
            </a:endParaRPr>
          </a:p>
          <a:p>
            <a:pPr marL="857250" lvl="1" indent="-457200">
              <a:buFont typeface="+mj-lt"/>
              <a:buAutoNum type="arabicPeriod"/>
            </a:pPr>
            <a:endParaRPr lang="en-US" dirty="0">
              <a:solidFill>
                <a:schemeClr val="bg1">
                  <a:lumMod val="75000"/>
                </a:schemeClr>
              </a:solidFill>
            </a:endParaRPr>
          </a:p>
          <a:p>
            <a:pPr marL="857250" lvl="1" indent="-457200">
              <a:buFont typeface="+mj-lt"/>
              <a:buAutoNum type="arabicPeriod"/>
            </a:pPr>
            <a:r>
              <a:rPr lang="en-US" sz="2400" dirty="0">
                <a:solidFill>
                  <a:schemeClr val="bg1">
                    <a:lumMod val="75000"/>
                  </a:schemeClr>
                </a:solidFill>
              </a:rPr>
              <a:t>How does this affect power optimization strategies?</a:t>
            </a:r>
          </a:p>
          <a:p>
            <a:endParaRPr lang="en-US" dirty="0">
              <a:solidFill>
                <a:schemeClr val="bg1">
                  <a:lumMod val="75000"/>
                </a:schemeClr>
              </a:solidFill>
            </a:endParaRPr>
          </a:p>
          <a:p>
            <a:r>
              <a:rPr lang="en-US" dirty="0">
                <a:solidFill>
                  <a:schemeClr val="bg1">
                    <a:lumMod val="75000"/>
                  </a:schemeClr>
                </a:solidFill>
              </a:rPr>
              <a:t>Synthesis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a:xfrm>
            <a:off x="609600" y="229039"/>
            <a:ext cx="10972800" cy="1008771"/>
          </a:xfrm>
        </p:spPr>
        <p:txBody>
          <a:bodyPr/>
          <a:lstStyle/>
          <a:p>
            <a:r>
              <a:rPr lang="en-US" dirty="0"/>
              <a:t>Outline</a:t>
            </a:r>
          </a:p>
        </p:txBody>
      </p:sp>
      <p:sp>
        <p:nvSpPr>
          <p:cNvPr id="6" name="TextBox 5">
            <a:extLst>
              <a:ext uri="{FF2B5EF4-FFF2-40B4-BE49-F238E27FC236}">
                <a16:creationId xmlns:a16="http://schemas.microsoft.com/office/drawing/2014/main" id="{EE0BD925-F408-C54A-AD90-19D08A43E1FD}"/>
              </a:ext>
            </a:extLst>
          </p:cNvPr>
          <p:cNvSpPr txBox="1"/>
          <p:nvPr/>
        </p:nvSpPr>
        <p:spPr>
          <a:xfrm>
            <a:off x="7987239" y="3044279"/>
            <a:ext cx="1760541" cy="769441"/>
          </a:xfrm>
          <a:prstGeom prst="rect">
            <a:avLst/>
          </a:prstGeom>
          <a:solidFill>
            <a:srgbClr val="EF8A62"/>
          </a:solidFill>
          <a:ln>
            <a:solidFill>
              <a:srgbClr val="EF8A62"/>
            </a:solidFill>
          </a:ln>
        </p:spPr>
        <p:txBody>
          <a:bodyPr wrap="square" rtlCol="0">
            <a:spAutoFit/>
          </a:bodyPr>
          <a:lstStyle/>
          <a:p>
            <a:r>
              <a:rPr lang="en-US" sz="2200" dirty="0">
                <a:solidFill>
                  <a:schemeClr val="bg1"/>
                </a:solidFill>
              </a:rPr>
              <a:t>Characterize Data Intensity</a:t>
            </a:r>
          </a:p>
        </p:txBody>
      </p:sp>
      <p:sp>
        <p:nvSpPr>
          <p:cNvPr id="7" name="TextBox 6">
            <a:extLst>
              <a:ext uri="{FF2B5EF4-FFF2-40B4-BE49-F238E27FC236}">
                <a16:creationId xmlns:a16="http://schemas.microsoft.com/office/drawing/2014/main" id="{02F2375D-1EF2-1548-8D81-936DBAE5164C}"/>
              </a:ext>
            </a:extLst>
          </p:cNvPr>
          <p:cNvSpPr txBox="1"/>
          <p:nvPr/>
        </p:nvSpPr>
        <p:spPr>
          <a:xfrm>
            <a:off x="7987238" y="4311625"/>
            <a:ext cx="1760541" cy="769441"/>
          </a:xfrm>
          <a:prstGeom prst="rect">
            <a:avLst/>
          </a:prstGeom>
          <a:solidFill>
            <a:srgbClr val="67A9CF"/>
          </a:solidFill>
          <a:ln>
            <a:solidFill>
              <a:srgbClr val="67A9CF"/>
            </a:solidFill>
          </a:ln>
        </p:spPr>
        <p:txBody>
          <a:bodyPr wrap="square" rtlCol="0">
            <a:spAutoFit/>
          </a:bodyPr>
          <a:lstStyle/>
          <a:p>
            <a:r>
              <a:rPr lang="en-US" sz="2200" dirty="0">
                <a:solidFill>
                  <a:schemeClr val="bg1"/>
                </a:solidFill>
              </a:rPr>
              <a:t>Power Scheduling</a:t>
            </a:r>
          </a:p>
        </p:txBody>
      </p:sp>
    </p:spTree>
    <p:extLst>
      <p:ext uri="{BB962C8B-B14F-4D97-AF65-F5344CB8AC3E}">
        <p14:creationId xmlns:p14="http://schemas.microsoft.com/office/powerpoint/2010/main" val="1471434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normAutofit/>
          </a:bodyPr>
          <a:lstStyle/>
          <a:p>
            <a:r>
              <a:rPr lang="en-US" dirty="0">
                <a:solidFill>
                  <a:schemeClr val="bg1">
                    <a:lumMod val="75000"/>
                  </a:schemeClr>
                </a:solidFill>
              </a:rPr>
              <a:t>Background and Motivation</a:t>
            </a:r>
          </a:p>
          <a:p>
            <a:pPr lvl="1"/>
            <a:endParaRPr lang="en-US" sz="2400" dirty="0"/>
          </a:p>
          <a:p>
            <a:r>
              <a:rPr lang="en-US" dirty="0"/>
              <a:t>Dissertation Results: Visualization workloads are different than simulation workloads…leads to two questions:</a:t>
            </a:r>
          </a:p>
          <a:p>
            <a:pPr marL="857250" lvl="1" indent="-457200">
              <a:buFont typeface="+mj-lt"/>
              <a:buAutoNum type="arabicPeriod"/>
            </a:pPr>
            <a:r>
              <a:rPr lang="en-US" sz="2400" dirty="0">
                <a:solidFill>
                  <a:schemeClr val="bg1">
                    <a:lumMod val="75000"/>
                  </a:schemeClr>
                </a:solidFill>
              </a:rPr>
              <a:t>How different are visualization workloads?</a:t>
            </a:r>
          </a:p>
          <a:p>
            <a:pPr marL="857250" lvl="1" indent="-457200">
              <a:buFont typeface="+mj-lt"/>
              <a:buAutoNum type="arabicPeriod"/>
            </a:pPr>
            <a:endParaRPr lang="en-US" sz="2400" dirty="0">
              <a:solidFill>
                <a:schemeClr val="bg1">
                  <a:lumMod val="75000"/>
                </a:schemeClr>
              </a:solidFill>
            </a:endParaRPr>
          </a:p>
          <a:p>
            <a:pPr marL="857250" lvl="1" indent="-457200">
              <a:buFont typeface="+mj-lt"/>
              <a:buAutoNum type="arabicPeriod"/>
            </a:pPr>
            <a:endParaRPr lang="en-US" sz="3300" dirty="0">
              <a:solidFill>
                <a:schemeClr val="bg1">
                  <a:lumMod val="75000"/>
                </a:schemeClr>
              </a:solidFill>
            </a:endParaRPr>
          </a:p>
          <a:p>
            <a:pPr marL="857250" lvl="1" indent="-457200">
              <a:buFont typeface="+mj-lt"/>
              <a:buAutoNum type="arabicPeriod"/>
            </a:pPr>
            <a:r>
              <a:rPr lang="en-US" sz="2400" dirty="0"/>
              <a:t>How does this affect power optimization strategies?</a:t>
            </a:r>
          </a:p>
          <a:p>
            <a:pPr marL="1257300" lvl="3" indent="-457200"/>
            <a:r>
              <a:rPr lang="en-US" sz="2400" dirty="0"/>
              <a:t>Can we exploit execution behaviors to realize                                                 additional performance?</a:t>
            </a:r>
          </a:p>
          <a:p>
            <a:pPr lvl="2"/>
            <a:endParaRPr lang="en-US" dirty="0">
              <a:solidFill>
                <a:schemeClr val="bg1">
                  <a:lumMod val="75000"/>
                </a:schemeClr>
              </a:solidFill>
            </a:endParaRPr>
          </a:p>
          <a:p>
            <a:r>
              <a:rPr lang="en-US" dirty="0">
                <a:solidFill>
                  <a:schemeClr val="bg1">
                    <a:lumMod val="75000"/>
                  </a:schemeClr>
                </a:solidFill>
              </a:rPr>
              <a:t>Synthesis and Future Work</a:t>
            </a:r>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a:xfrm>
            <a:off x="609600" y="229039"/>
            <a:ext cx="10972800" cy="1008771"/>
          </a:xfrm>
        </p:spPr>
        <p:txBody>
          <a:bodyPr/>
          <a:lstStyle/>
          <a:p>
            <a:r>
              <a:rPr lang="en-US" dirty="0"/>
              <a:t>Outline</a:t>
            </a:r>
          </a:p>
        </p:txBody>
      </p:sp>
      <p:sp>
        <p:nvSpPr>
          <p:cNvPr id="6" name="TextBox 5">
            <a:extLst>
              <a:ext uri="{FF2B5EF4-FFF2-40B4-BE49-F238E27FC236}">
                <a16:creationId xmlns:a16="http://schemas.microsoft.com/office/drawing/2014/main" id="{400EB019-A52D-CE4F-B158-C9C8622AA8A2}"/>
              </a:ext>
            </a:extLst>
          </p:cNvPr>
          <p:cNvSpPr txBox="1"/>
          <p:nvPr/>
        </p:nvSpPr>
        <p:spPr>
          <a:xfrm>
            <a:off x="7987239" y="3044279"/>
            <a:ext cx="1760541" cy="769441"/>
          </a:xfrm>
          <a:prstGeom prst="rect">
            <a:avLst/>
          </a:prstGeom>
          <a:solidFill>
            <a:srgbClr val="EF8A62"/>
          </a:solidFill>
          <a:ln>
            <a:solidFill>
              <a:srgbClr val="EF8A62"/>
            </a:solidFill>
          </a:ln>
        </p:spPr>
        <p:txBody>
          <a:bodyPr wrap="square" rtlCol="0">
            <a:spAutoFit/>
          </a:bodyPr>
          <a:lstStyle/>
          <a:p>
            <a:r>
              <a:rPr lang="en-US" sz="2200" dirty="0">
                <a:solidFill>
                  <a:schemeClr val="bg1"/>
                </a:solidFill>
              </a:rPr>
              <a:t>Characterize Data Intensity</a:t>
            </a:r>
          </a:p>
        </p:txBody>
      </p:sp>
      <p:sp>
        <p:nvSpPr>
          <p:cNvPr id="7" name="TextBox 6">
            <a:extLst>
              <a:ext uri="{FF2B5EF4-FFF2-40B4-BE49-F238E27FC236}">
                <a16:creationId xmlns:a16="http://schemas.microsoft.com/office/drawing/2014/main" id="{797D5058-0F6B-D644-8129-31E76773BD3C}"/>
              </a:ext>
            </a:extLst>
          </p:cNvPr>
          <p:cNvSpPr txBox="1"/>
          <p:nvPr/>
        </p:nvSpPr>
        <p:spPr>
          <a:xfrm>
            <a:off x="7987238" y="4311625"/>
            <a:ext cx="1760541" cy="769441"/>
          </a:xfrm>
          <a:prstGeom prst="rect">
            <a:avLst/>
          </a:prstGeom>
          <a:solidFill>
            <a:srgbClr val="67A9CF"/>
          </a:solidFill>
          <a:ln>
            <a:solidFill>
              <a:srgbClr val="67A9CF"/>
            </a:solidFill>
          </a:ln>
        </p:spPr>
        <p:txBody>
          <a:bodyPr wrap="square" rtlCol="0">
            <a:spAutoFit/>
          </a:bodyPr>
          <a:lstStyle/>
          <a:p>
            <a:r>
              <a:rPr lang="en-US" sz="2200" dirty="0">
                <a:solidFill>
                  <a:schemeClr val="bg1"/>
                </a:solidFill>
              </a:rPr>
              <a:t>Power Scheduling</a:t>
            </a:r>
          </a:p>
        </p:txBody>
      </p:sp>
    </p:spTree>
    <p:extLst>
      <p:ext uri="{BB962C8B-B14F-4D97-AF65-F5344CB8AC3E}">
        <p14:creationId xmlns:p14="http://schemas.microsoft.com/office/powerpoint/2010/main" val="3506660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41F824-9D87-5B45-9139-C96FEB5D198E}"/>
              </a:ext>
            </a:extLst>
          </p:cNvPr>
          <p:cNvSpPr>
            <a:spLocks noGrp="1"/>
          </p:cNvSpPr>
          <p:nvPr>
            <p:ph idx="1"/>
          </p:nvPr>
        </p:nvSpPr>
        <p:spPr/>
        <p:txBody>
          <a:bodyPr>
            <a:normAutofit/>
          </a:bodyPr>
          <a:lstStyle/>
          <a:p>
            <a:r>
              <a:rPr lang="en-US" dirty="0"/>
              <a:t>Visualization algorithms can have more variance than simulation codes</a:t>
            </a:r>
          </a:p>
          <a:p>
            <a:pPr lvl="1"/>
            <a:r>
              <a:rPr lang="en-US" sz="2400" dirty="0"/>
              <a:t>Motivates an alternative approach for redistributing power: using prediction (rather than adaptation)</a:t>
            </a:r>
          </a:p>
          <a:p>
            <a:r>
              <a:rPr lang="en-US" dirty="0"/>
              <a:t>Two Results:</a:t>
            </a:r>
          </a:p>
          <a:p>
            <a:pPr lvl="1"/>
            <a:r>
              <a:rPr lang="en-US" sz="2400" b="1" dirty="0"/>
              <a:t>Show prediction is viable</a:t>
            </a:r>
          </a:p>
          <a:p>
            <a:pPr lvl="2"/>
            <a:r>
              <a:rPr lang="en-US" sz="2400" dirty="0"/>
              <a:t>Showed benefit incorporating prediction for                                                         volume rendering</a:t>
            </a:r>
          </a:p>
          <a:p>
            <a:pPr lvl="1"/>
            <a:r>
              <a:rPr lang="en-US" sz="2400" b="1" dirty="0"/>
              <a:t>Show prediction is beneficial</a:t>
            </a:r>
          </a:p>
          <a:p>
            <a:pPr lvl="2"/>
            <a:r>
              <a:rPr lang="en-US" sz="2400" dirty="0"/>
              <a:t>Extended EGPGV17, compare with runtime                                                           system using adaptation (GEOPM)</a:t>
            </a:r>
          </a:p>
          <a:p>
            <a:pPr marL="514350" lvl="2" indent="0">
              <a:buNone/>
            </a:pPr>
            <a:endParaRPr lang="en-US" sz="2400" dirty="0"/>
          </a:p>
        </p:txBody>
      </p:sp>
      <p:sp>
        <p:nvSpPr>
          <p:cNvPr id="3" name="Title 2">
            <a:extLst>
              <a:ext uri="{FF2B5EF4-FFF2-40B4-BE49-F238E27FC236}">
                <a16:creationId xmlns:a16="http://schemas.microsoft.com/office/drawing/2014/main" id="{790E48ED-0F2A-7741-8869-A6EA2AAD8174}"/>
              </a:ext>
            </a:extLst>
          </p:cNvPr>
          <p:cNvSpPr>
            <a:spLocks noGrp="1"/>
          </p:cNvSpPr>
          <p:nvPr>
            <p:ph type="title"/>
          </p:nvPr>
        </p:nvSpPr>
        <p:spPr/>
        <p:txBody>
          <a:bodyPr/>
          <a:lstStyle/>
          <a:p>
            <a:r>
              <a:rPr lang="en-US" dirty="0"/>
              <a:t>How can we exploit execution behaviors to improve performance of visualization algorithms?</a:t>
            </a:r>
          </a:p>
        </p:txBody>
      </p:sp>
      <p:sp>
        <p:nvSpPr>
          <p:cNvPr id="4" name="TextBox 3">
            <a:extLst>
              <a:ext uri="{FF2B5EF4-FFF2-40B4-BE49-F238E27FC236}">
                <a16:creationId xmlns:a16="http://schemas.microsoft.com/office/drawing/2014/main" id="{93E40A41-F140-7F47-AE6A-1A1905ED4019}"/>
              </a:ext>
            </a:extLst>
          </p:cNvPr>
          <p:cNvSpPr txBox="1"/>
          <p:nvPr/>
        </p:nvSpPr>
        <p:spPr>
          <a:xfrm>
            <a:off x="7353907" y="3215733"/>
            <a:ext cx="4003271" cy="1077218"/>
          </a:xfrm>
          <a:prstGeom prst="rect">
            <a:avLst/>
          </a:prstGeom>
          <a:noFill/>
          <a:ln>
            <a:noFill/>
          </a:ln>
        </p:spPr>
        <p:txBody>
          <a:bodyPr wrap="square" rtlCol="0">
            <a:spAutoFit/>
          </a:bodyPr>
          <a:lstStyle/>
          <a:p>
            <a:r>
              <a:rPr lang="en-US" sz="1600" dirty="0"/>
              <a:t>Labasan et al. “</a:t>
            </a:r>
            <a:r>
              <a:rPr lang="en-US" sz="1600" i="1" dirty="0" err="1"/>
              <a:t>PaViz</a:t>
            </a:r>
            <a:r>
              <a:rPr lang="en-US" sz="1600" i="1" dirty="0"/>
              <a:t>: A Power-Adaptive Framework for Optimizing Vis Performance.</a:t>
            </a:r>
            <a:r>
              <a:rPr lang="en-US" sz="1600" dirty="0"/>
              <a:t>” </a:t>
            </a:r>
            <a:r>
              <a:rPr lang="en-US" sz="1600" dirty="0" err="1"/>
              <a:t>Eurographics</a:t>
            </a:r>
            <a:r>
              <a:rPr lang="en-US" sz="1600" dirty="0"/>
              <a:t> Symposium on Parallel Graphics and Visualization (EGPGV), 06/2017.</a:t>
            </a:r>
          </a:p>
        </p:txBody>
      </p:sp>
      <p:sp>
        <p:nvSpPr>
          <p:cNvPr id="5" name="TextBox 4">
            <a:extLst>
              <a:ext uri="{FF2B5EF4-FFF2-40B4-BE49-F238E27FC236}">
                <a16:creationId xmlns:a16="http://schemas.microsoft.com/office/drawing/2014/main" id="{59BFFB1C-DFD0-1740-A23D-BF2AC9AE476E}"/>
              </a:ext>
            </a:extLst>
          </p:cNvPr>
          <p:cNvSpPr txBox="1"/>
          <p:nvPr/>
        </p:nvSpPr>
        <p:spPr>
          <a:xfrm>
            <a:off x="7353908" y="4483482"/>
            <a:ext cx="4003271" cy="1323439"/>
          </a:xfrm>
          <a:prstGeom prst="rect">
            <a:avLst/>
          </a:prstGeom>
          <a:noFill/>
          <a:ln>
            <a:noFill/>
          </a:ln>
        </p:spPr>
        <p:txBody>
          <a:bodyPr wrap="square" rtlCol="0">
            <a:spAutoFit/>
          </a:bodyPr>
          <a:lstStyle/>
          <a:p>
            <a:r>
              <a:rPr lang="en-US" sz="1600" dirty="0"/>
              <a:t>Labasan et al. “</a:t>
            </a:r>
            <a:r>
              <a:rPr lang="en-US" sz="1600" i="1" dirty="0"/>
              <a:t>Evaluating Predictive and Adaptive Power Strategies for Optimizing Vis Performance.</a:t>
            </a:r>
            <a:r>
              <a:rPr lang="en-US" sz="1600" dirty="0"/>
              <a:t>” In preparation for submission at IEEE Transactions on Parallel and Distributed Systems (TPDS).</a:t>
            </a:r>
          </a:p>
        </p:txBody>
      </p:sp>
    </p:spTree>
    <p:extLst>
      <p:ext uri="{BB962C8B-B14F-4D97-AF65-F5344CB8AC3E}">
        <p14:creationId xmlns:p14="http://schemas.microsoft.com/office/powerpoint/2010/main" val="2208209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41F824-9D87-5B45-9139-C96FEB5D198E}"/>
              </a:ext>
            </a:extLst>
          </p:cNvPr>
          <p:cNvSpPr>
            <a:spLocks noGrp="1"/>
          </p:cNvSpPr>
          <p:nvPr>
            <p:ph idx="1"/>
          </p:nvPr>
        </p:nvSpPr>
        <p:spPr/>
        <p:txBody>
          <a:bodyPr>
            <a:normAutofit/>
          </a:bodyPr>
          <a:lstStyle/>
          <a:p>
            <a:r>
              <a:rPr lang="en-US" dirty="0"/>
              <a:t>Visualization algorithms can have more variance than simulation codes</a:t>
            </a:r>
          </a:p>
          <a:p>
            <a:pPr lvl="1"/>
            <a:r>
              <a:rPr lang="en-US" sz="2400" dirty="0"/>
              <a:t>Motivates an alternative approach for redistributing power: using prediction (rather than adaptation)</a:t>
            </a:r>
          </a:p>
          <a:p>
            <a:r>
              <a:rPr lang="en-US" dirty="0"/>
              <a:t>Two Results:</a:t>
            </a:r>
          </a:p>
          <a:p>
            <a:pPr lvl="1"/>
            <a:r>
              <a:rPr lang="en-US" sz="2400" b="1" dirty="0"/>
              <a:t>Show prediction is viable</a:t>
            </a:r>
          </a:p>
          <a:p>
            <a:pPr lvl="2"/>
            <a:r>
              <a:rPr lang="en-US" sz="2400" dirty="0"/>
              <a:t>Showed benefit incorporating prediction for                                                         volume rendering</a:t>
            </a:r>
          </a:p>
          <a:p>
            <a:pPr lvl="1"/>
            <a:r>
              <a:rPr lang="en-US" sz="2400" b="1" dirty="0">
                <a:solidFill>
                  <a:schemeClr val="bg1">
                    <a:lumMod val="75000"/>
                  </a:schemeClr>
                </a:solidFill>
              </a:rPr>
              <a:t>Show prediction is beneficial</a:t>
            </a:r>
          </a:p>
          <a:p>
            <a:pPr lvl="2"/>
            <a:r>
              <a:rPr lang="en-US" sz="2400" dirty="0">
                <a:solidFill>
                  <a:schemeClr val="bg1">
                    <a:lumMod val="75000"/>
                  </a:schemeClr>
                </a:solidFill>
              </a:rPr>
              <a:t>Extended EGPGV17, compare with runtime                                                           system using adaptation (GEOPM)</a:t>
            </a:r>
          </a:p>
          <a:p>
            <a:pPr marL="514350" lvl="2" indent="0">
              <a:buNone/>
            </a:pPr>
            <a:endParaRPr lang="en-US" sz="2400" dirty="0"/>
          </a:p>
        </p:txBody>
      </p:sp>
      <p:sp>
        <p:nvSpPr>
          <p:cNvPr id="3" name="Title 2">
            <a:extLst>
              <a:ext uri="{FF2B5EF4-FFF2-40B4-BE49-F238E27FC236}">
                <a16:creationId xmlns:a16="http://schemas.microsoft.com/office/drawing/2014/main" id="{790E48ED-0F2A-7741-8869-A6EA2AAD8174}"/>
              </a:ext>
            </a:extLst>
          </p:cNvPr>
          <p:cNvSpPr>
            <a:spLocks noGrp="1"/>
          </p:cNvSpPr>
          <p:nvPr>
            <p:ph type="title"/>
          </p:nvPr>
        </p:nvSpPr>
        <p:spPr/>
        <p:txBody>
          <a:bodyPr/>
          <a:lstStyle/>
          <a:p>
            <a:r>
              <a:rPr lang="en-US" dirty="0"/>
              <a:t>How can we exploit execution behaviors to improve performance of visualization algorithms?</a:t>
            </a:r>
          </a:p>
        </p:txBody>
      </p:sp>
      <p:sp>
        <p:nvSpPr>
          <p:cNvPr id="4" name="TextBox 3">
            <a:extLst>
              <a:ext uri="{FF2B5EF4-FFF2-40B4-BE49-F238E27FC236}">
                <a16:creationId xmlns:a16="http://schemas.microsoft.com/office/drawing/2014/main" id="{93E40A41-F140-7F47-AE6A-1A1905ED4019}"/>
              </a:ext>
            </a:extLst>
          </p:cNvPr>
          <p:cNvSpPr txBox="1"/>
          <p:nvPr/>
        </p:nvSpPr>
        <p:spPr>
          <a:xfrm>
            <a:off x="7353907" y="3215733"/>
            <a:ext cx="4003271" cy="1077218"/>
          </a:xfrm>
          <a:prstGeom prst="rect">
            <a:avLst/>
          </a:prstGeom>
          <a:noFill/>
          <a:ln>
            <a:noFill/>
          </a:ln>
        </p:spPr>
        <p:txBody>
          <a:bodyPr wrap="square" rtlCol="0">
            <a:spAutoFit/>
          </a:bodyPr>
          <a:lstStyle/>
          <a:p>
            <a:r>
              <a:rPr lang="en-US" sz="1600" dirty="0"/>
              <a:t>Labasan et al. “</a:t>
            </a:r>
            <a:r>
              <a:rPr lang="en-US" sz="1600" i="1" dirty="0" err="1"/>
              <a:t>PaViz</a:t>
            </a:r>
            <a:r>
              <a:rPr lang="en-US" sz="1600" i="1" dirty="0"/>
              <a:t>: A Power-Adaptive Framework for Optimizing Vis Performance.</a:t>
            </a:r>
            <a:r>
              <a:rPr lang="en-US" sz="1600" dirty="0"/>
              <a:t>” </a:t>
            </a:r>
            <a:r>
              <a:rPr lang="en-US" sz="1600" dirty="0" err="1"/>
              <a:t>Eurographics</a:t>
            </a:r>
            <a:r>
              <a:rPr lang="en-US" sz="1600" dirty="0"/>
              <a:t> Symposium on Parallel Graphics and Visualization (EGPGV), 06/2017.</a:t>
            </a:r>
          </a:p>
        </p:txBody>
      </p:sp>
      <p:sp>
        <p:nvSpPr>
          <p:cNvPr id="5" name="TextBox 4">
            <a:extLst>
              <a:ext uri="{FF2B5EF4-FFF2-40B4-BE49-F238E27FC236}">
                <a16:creationId xmlns:a16="http://schemas.microsoft.com/office/drawing/2014/main" id="{59BFFB1C-DFD0-1740-A23D-BF2AC9AE476E}"/>
              </a:ext>
            </a:extLst>
          </p:cNvPr>
          <p:cNvSpPr txBox="1"/>
          <p:nvPr/>
        </p:nvSpPr>
        <p:spPr>
          <a:xfrm>
            <a:off x="7353908" y="4483482"/>
            <a:ext cx="4003271" cy="1323439"/>
          </a:xfrm>
          <a:prstGeom prst="rect">
            <a:avLst/>
          </a:prstGeom>
          <a:noFill/>
          <a:ln>
            <a:noFill/>
          </a:ln>
        </p:spPr>
        <p:txBody>
          <a:bodyPr wrap="square" rtlCol="0">
            <a:spAutoFit/>
          </a:bodyPr>
          <a:lstStyle/>
          <a:p>
            <a:r>
              <a:rPr lang="en-US" sz="1600" dirty="0">
                <a:solidFill>
                  <a:schemeClr val="bg1">
                    <a:lumMod val="75000"/>
                  </a:schemeClr>
                </a:solidFill>
              </a:rPr>
              <a:t>Labasan et al. “</a:t>
            </a:r>
            <a:r>
              <a:rPr lang="en-US" sz="1600" i="1" dirty="0">
                <a:solidFill>
                  <a:schemeClr val="bg1">
                    <a:lumMod val="75000"/>
                  </a:schemeClr>
                </a:solidFill>
              </a:rPr>
              <a:t>Evaluating Predictive and Adaptive Power Strategies for Optimizing Vis Performance.</a:t>
            </a:r>
            <a:r>
              <a:rPr lang="en-US" sz="1600" dirty="0">
                <a:solidFill>
                  <a:schemeClr val="bg1">
                    <a:lumMod val="75000"/>
                  </a:schemeClr>
                </a:solidFill>
              </a:rPr>
              <a:t>” In preparation for submission at IEEE Transactions on Parallel and Distributed Systems (TPDS).</a:t>
            </a:r>
          </a:p>
        </p:txBody>
      </p:sp>
    </p:spTree>
    <p:extLst>
      <p:ext uri="{BB962C8B-B14F-4D97-AF65-F5344CB8AC3E}">
        <p14:creationId xmlns:p14="http://schemas.microsoft.com/office/powerpoint/2010/main" val="1872389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9CE75C-3C0D-064C-94A0-E9B3820E3296}"/>
              </a:ext>
            </a:extLst>
          </p:cNvPr>
          <p:cNvSpPr>
            <a:spLocks noGrp="1"/>
          </p:cNvSpPr>
          <p:nvPr>
            <p:ph idx="1"/>
          </p:nvPr>
        </p:nvSpPr>
        <p:spPr/>
        <p:txBody>
          <a:bodyPr>
            <a:normAutofit/>
          </a:bodyPr>
          <a:lstStyle/>
          <a:p>
            <a:r>
              <a:rPr lang="en-US" b="1" dirty="0"/>
              <a:t>Goal</a:t>
            </a:r>
            <a:r>
              <a:rPr lang="en-US" dirty="0"/>
              <a:t>: Improve power utilization to maximize performance in a power-limited environment</a:t>
            </a:r>
          </a:p>
          <a:p>
            <a:endParaRPr lang="en-US" dirty="0"/>
          </a:p>
          <a:p>
            <a:r>
              <a:rPr lang="en-US" b="1" dirty="0"/>
              <a:t>Method</a:t>
            </a:r>
            <a:r>
              <a:rPr lang="en-US" dirty="0"/>
              <a:t>: Enforce power limit, affecting the CPU frequency and voltage</a:t>
            </a:r>
          </a:p>
          <a:p>
            <a:pPr lvl="1"/>
            <a:r>
              <a:rPr lang="en-US" sz="2400" b="1" dirty="0"/>
              <a:t>Proposition</a:t>
            </a:r>
            <a:r>
              <a:rPr lang="en-US" sz="2400" dirty="0"/>
              <a:t> </a:t>
            </a:r>
            <a:r>
              <a:rPr lang="en-US" sz="2400" b="1" dirty="0"/>
              <a:t>for users</a:t>
            </a:r>
            <a:r>
              <a:rPr lang="en-US" sz="2400" dirty="0"/>
              <a:t>: Slow down some nodes in order to speed up other nodes, improving overall execution time</a:t>
            </a:r>
          </a:p>
          <a:p>
            <a:pPr marL="342900" lvl="1" indent="0">
              <a:buNone/>
            </a:pPr>
            <a:endParaRPr lang="en-US" dirty="0"/>
          </a:p>
          <a:p>
            <a:r>
              <a:rPr lang="en-US" b="1" dirty="0"/>
              <a:t>Study</a:t>
            </a:r>
            <a:r>
              <a:rPr lang="en-US" dirty="0"/>
              <a:t>: Use a performance model for rendering to dynamically redistribute per-node power to where it will do the most good</a:t>
            </a:r>
          </a:p>
          <a:p>
            <a:pPr marL="57150" indent="0">
              <a:buNone/>
            </a:pPr>
            <a:endParaRPr lang="en-US" dirty="0"/>
          </a:p>
        </p:txBody>
      </p:sp>
      <p:sp>
        <p:nvSpPr>
          <p:cNvPr id="3" name="Title 2">
            <a:extLst>
              <a:ext uri="{FF2B5EF4-FFF2-40B4-BE49-F238E27FC236}">
                <a16:creationId xmlns:a16="http://schemas.microsoft.com/office/drawing/2014/main" id="{7D5F7EB0-B50A-864B-8B92-D706F6EA0061}"/>
              </a:ext>
            </a:extLst>
          </p:cNvPr>
          <p:cNvSpPr>
            <a:spLocks noGrp="1"/>
          </p:cNvSpPr>
          <p:nvPr>
            <p:ph type="title"/>
          </p:nvPr>
        </p:nvSpPr>
        <p:spPr/>
        <p:txBody>
          <a:bodyPr/>
          <a:lstStyle/>
          <a:p>
            <a:r>
              <a:rPr lang="en-US" dirty="0"/>
              <a:t>Use performance predictions to identify imbalance</a:t>
            </a:r>
          </a:p>
        </p:txBody>
      </p:sp>
    </p:spTree>
    <p:extLst>
      <p:ext uri="{BB962C8B-B14F-4D97-AF65-F5344CB8AC3E}">
        <p14:creationId xmlns:p14="http://schemas.microsoft.com/office/powerpoint/2010/main" val="465794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166F1-F154-954A-8554-8A34623CA5F6}"/>
              </a:ext>
            </a:extLst>
          </p:cNvPr>
          <p:cNvSpPr>
            <a:spLocks noGrp="1"/>
          </p:cNvSpPr>
          <p:nvPr>
            <p:ph type="title"/>
          </p:nvPr>
        </p:nvSpPr>
        <p:spPr/>
        <p:txBody>
          <a:bodyPr/>
          <a:lstStyle/>
          <a:p>
            <a:r>
              <a:rPr lang="en-US" dirty="0"/>
              <a:t>Imbalance in visualization routines poses an opportunity for performance improvements</a:t>
            </a:r>
          </a:p>
        </p:txBody>
      </p:sp>
      <p:sp>
        <p:nvSpPr>
          <p:cNvPr id="4" name="Content Placeholder 3">
            <a:extLst>
              <a:ext uri="{FF2B5EF4-FFF2-40B4-BE49-F238E27FC236}">
                <a16:creationId xmlns:a16="http://schemas.microsoft.com/office/drawing/2014/main" id="{ABA5BEF8-5DF0-6A4A-9078-E906A04D3986}"/>
              </a:ext>
            </a:extLst>
          </p:cNvPr>
          <p:cNvSpPr>
            <a:spLocks noGrp="1"/>
          </p:cNvSpPr>
          <p:nvPr>
            <p:ph idx="1"/>
          </p:nvPr>
        </p:nvSpPr>
        <p:spPr/>
        <p:txBody>
          <a:bodyPr>
            <a:normAutofit/>
          </a:bodyPr>
          <a:lstStyle/>
          <a:p>
            <a:r>
              <a:rPr lang="en-US" dirty="0"/>
              <a:t>Canonical example = </a:t>
            </a:r>
            <a:r>
              <a:rPr lang="en-US" dirty="0" err="1"/>
              <a:t>isosurfacing</a:t>
            </a:r>
            <a:endParaRPr lang="en-US" dirty="0"/>
          </a:p>
          <a:p>
            <a:pPr lvl="1"/>
            <a:r>
              <a:rPr lang="en-US" sz="2400" dirty="0"/>
              <a:t>Geometry (</a:t>
            </a:r>
            <a:r>
              <a:rPr lang="en-US" sz="2400" i="1" dirty="0"/>
              <a:t>i.e.</a:t>
            </a:r>
            <a:r>
              <a:rPr lang="en-US" sz="2400" dirty="0"/>
              <a:t>,</a:t>
            </a:r>
            <a:r>
              <a:rPr lang="en-US" sz="2400" i="1" dirty="0"/>
              <a:t> </a:t>
            </a:r>
            <a:r>
              <a:rPr lang="en-US" sz="2400" dirty="0"/>
              <a:t>work) will not be symmetrical</a:t>
            </a:r>
          </a:p>
          <a:p>
            <a:pPr lvl="1"/>
            <a:r>
              <a:rPr lang="en-US" sz="2400" dirty="0"/>
              <a:t>Work per node will vary...some nodes will have lots of work, others with no work</a:t>
            </a:r>
          </a:p>
          <a:p>
            <a:r>
              <a:rPr lang="en-US" b="1" dirty="0"/>
              <a:t>Give </a:t>
            </a:r>
            <a:r>
              <a:rPr lang="en-US" dirty="0"/>
              <a:t>power to rank with lots of work</a:t>
            </a:r>
          </a:p>
          <a:p>
            <a:r>
              <a:rPr lang="en-US" b="1" dirty="0"/>
              <a:t>Take </a:t>
            </a:r>
            <a:r>
              <a:rPr lang="en-US" dirty="0"/>
              <a:t>power away from rank with less work</a:t>
            </a:r>
          </a:p>
          <a:p>
            <a:r>
              <a:rPr lang="en-US" dirty="0"/>
              <a:t>Improve overall runtime</a:t>
            </a:r>
          </a:p>
          <a:p>
            <a:pPr marL="57150" indent="0">
              <a:buNone/>
            </a:pPr>
            <a:endParaRPr lang="en-US" dirty="0"/>
          </a:p>
        </p:txBody>
      </p:sp>
      <p:grpSp>
        <p:nvGrpSpPr>
          <p:cNvPr id="34" name="Group 33">
            <a:extLst>
              <a:ext uri="{FF2B5EF4-FFF2-40B4-BE49-F238E27FC236}">
                <a16:creationId xmlns:a16="http://schemas.microsoft.com/office/drawing/2014/main" id="{89D7FF3F-E06D-394E-9E4A-19F9763B1FB5}"/>
              </a:ext>
            </a:extLst>
          </p:cNvPr>
          <p:cNvGrpSpPr/>
          <p:nvPr/>
        </p:nvGrpSpPr>
        <p:grpSpPr>
          <a:xfrm>
            <a:off x="6467599" y="1633344"/>
            <a:ext cx="4831771" cy="4397924"/>
            <a:chOff x="5912429" y="1673095"/>
            <a:chExt cx="3962796" cy="3561239"/>
          </a:xfrm>
        </p:grpSpPr>
        <p:pic>
          <p:nvPicPr>
            <p:cNvPr id="5" name="Picture 4">
              <a:extLst>
                <a:ext uri="{FF2B5EF4-FFF2-40B4-BE49-F238E27FC236}">
                  <a16:creationId xmlns:a16="http://schemas.microsoft.com/office/drawing/2014/main" id="{8B64BE8D-A74F-C643-9A29-03977E180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299" y="1673096"/>
              <a:ext cx="2697389" cy="2604713"/>
            </a:xfrm>
            <a:prstGeom prst="rect">
              <a:avLst/>
            </a:prstGeom>
          </p:spPr>
        </p:pic>
        <p:grpSp>
          <p:nvGrpSpPr>
            <p:cNvPr id="6" name="Group 5">
              <a:extLst>
                <a:ext uri="{FF2B5EF4-FFF2-40B4-BE49-F238E27FC236}">
                  <a16:creationId xmlns:a16="http://schemas.microsoft.com/office/drawing/2014/main" id="{163608FB-98A4-C349-9429-651FA9C9D1EC}"/>
                </a:ext>
              </a:extLst>
            </p:cNvPr>
            <p:cNvGrpSpPr>
              <a:grpSpLocks noChangeAspect="1"/>
            </p:cNvGrpSpPr>
            <p:nvPr/>
          </p:nvGrpSpPr>
          <p:grpSpPr>
            <a:xfrm>
              <a:off x="6542625" y="1673095"/>
              <a:ext cx="2796742" cy="2595395"/>
              <a:chOff x="5354200" y="1096152"/>
              <a:chExt cx="2796742" cy="2595395"/>
            </a:xfrm>
          </p:grpSpPr>
          <p:grpSp>
            <p:nvGrpSpPr>
              <p:cNvPr id="7" name="Group 6">
                <a:extLst>
                  <a:ext uri="{FF2B5EF4-FFF2-40B4-BE49-F238E27FC236}">
                    <a16:creationId xmlns:a16="http://schemas.microsoft.com/office/drawing/2014/main" id="{DBA8309A-66D9-0E49-850F-B672F630CDC9}"/>
                  </a:ext>
                </a:extLst>
              </p:cNvPr>
              <p:cNvGrpSpPr/>
              <p:nvPr/>
            </p:nvGrpSpPr>
            <p:grpSpPr>
              <a:xfrm>
                <a:off x="5354200" y="1096152"/>
                <a:ext cx="2796742" cy="2595395"/>
                <a:chOff x="5354200" y="1077516"/>
                <a:chExt cx="1280162" cy="1163862"/>
              </a:xfrm>
            </p:grpSpPr>
            <p:sp>
              <p:nvSpPr>
                <p:cNvPr id="16" name="Rectangle 15">
                  <a:extLst>
                    <a:ext uri="{FF2B5EF4-FFF2-40B4-BE49-F238E27FC236}">
                      <a16:creationId xmlns:a16="http://schemas.microsoft.com/office/drawing/2014/main" id="{58CEE4AE-3E86-994C-B815-C4907ED09F5F}"/>
                    </a:ext>
                  </a:extLst>
                </p:cNvPr>
                <p:cNvSpPr/>
                <p:nvPr/>
              </p:nvSpPr>
              <p:spPr bwMode="auto">
                <a:xfrm>
                  <a:off x="5354202" y="1077516"/>
                  <a:ext cx="1280160" cy="1159683"/>
                </a:xfrm>
                <a:prstGeom prst="rect">
                  <a:avLst/>
                </a:prstGeom>
                <a:no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7" name="Straight Connector 16">
                  <a:extLst>
                    <a:ext uri="{FF2B5EF4-FFF2-40B4-BE49-F238E27FC236}">
                      <a16:creationId xmlns:a16="http://schemas.microsoft.com/office/drawing/2014/main" id="{1AB5BE00-D2FD-F744-A2BE-21F6BD1C9C7E}"/>
                    </a:ext>
                  </a:extLst>
                </p:cNvPr>
                <p:cNvCxnSpPr/>
                <p:nvPr/>
              </p:nvCxnSpPr>
              <p:spPr>
                <a:xfrm>
                  <a:off x="5994282" y="1077516"/>
                  <a:ext cx="0" cy="1159683"/>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660E2A5-7497-624C-A36A-6DAA693D64E2}"/>
                    </a:ext>
                  </a:extLst>
                </p:cNvPr>
                <p:cNvCxnSpPr/>
                <p:nvPr/>
              </p:nvCxnSpPr>
              <p:spPr>
                <a:xfrm>
                  <a:off x="5354202" y="1657358"/>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801328A-0728-2B4A-9C06-FF3040150963}"/>
                    </a:ext>
                  </a:extLst>
                </p:cNvPr>
                <p:cNvCxnSpPr/>
                <p:nvPr/>
              </p:nvCxnSpPr>
              <p:spPr>
                <a:xfrm>
                  <a:off x="6352904" y="1077516"/>
                  <a:ext cx="0" cy="1159683"/>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2367537-A020-AE45-847C-113421DC5144}"/>
                    </a:ext>
                  </a:extLst>
                </p:cNvPr>
                <p:cNvCxnSpPr/>
                <p:nvPr/>
              </p:nvCxnSpPr>
              <p:spPr>
                <a:xfrm>
                  <a:off x="5627723" y="1081695"/>
                  <a:ext cx="0" cy="1159683"/>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8423C5F-7088-8841-8B0A-1AE86371F70D}"/>
                    </a:ext>
                  </a:extLst>
                </p:cNvPr>
                <p:cNvCxnSpPr/>
                <p:nvPr/>
              </p:nvCxnSpPr>
              <p:spPr>
                <a:xfrm>
                  <a:off x="5354202" y="1974118"/>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3FFA6A8-3683-7641-92D3-1310B06EBDF2}"/>
                    </a:ext>
                  </a:extLst>
                </p:cNvPr>
                <p:cNvCxnSpPr/>
                <p:nvPr/>
              </p:nvCxnSpPr>
              <p:spPr>
                <a:xfrm>
                  <a:off x="5354200" y="1319995"/>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8" name="Straight Connector 7">
                <a:extLst>
                  <a:ext uri="{FF2B5EF4-FFF2-40B4-BE49-F238E27FC236}">
                    <a16:creationId xmlns:a16="http://schemas.microsoft.com/office/drawing/2014/main" id="{990BF5F5-A08D-564E-AA38-24A0048D6CEC}"/>
                  </a:ext>
                </a:extLst>
              </p:cNvPr>
              <p:cNvCxnSpPr/>
              <p:nvPr/>
            </p:nvCxnSpPr>
            <p:spPr>
              <a:xfrm>
                <a:off x="6349966" y="1096154"/>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D176180-DDB8-AB42-A1A9-D9F14B855CA6}"/>
                  </a:ext>
                </a:extLst>
              </p:cNvPr>
              <p:cNvCxnSpPr/>
              <p:nvPr/>
            </p:nvCxnSpPr>
            <p:spPr>
              <a:xfrm>
                <a:off x="5651876" y="1096153"/>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E252283-3F2D-0E44-A88F-039F93A51B50}"/>
                  </a:ext>
                </a:extLst>
              </p:cNvPr>
              <p:cNvCxnSpPr/>
              <p:nvPr/>
            </p:nvCxnSpPr>
            <p:spPr>
              <a:xfrm>
                <a:off x="7166044" y="1096154"/>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FAA0FAC-8B61-BF4B-850A-A2054413C9E4}"/>
                  </a:ext>
                </a:extLst>
              </p:cNvPr>
              <p:cNvCxnSpPr/>
              <p:nvPr/>
            </p:nvCxnSpPr>
            <p:spPr>
              <a:xfrm>
                <a:off x="7864134" y="1096154"/>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97F407A-B22D-2F43-9B9E-ED8DA856F1B6}"/>
                  </a:ext>
                </a:extLst>
              </p:cNvPr>
              <p:cNvCxnSpPr/>
              <p:nvPr/>
            </p:nvCxnSpPr>
            <p:spPr>
              <a:xfrm>
                <a:off x="5354204" y="1327161"/>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05F6C39-B600-8041-96A8-AE836470CB2F}"/>
                  </a:ext>
                </a:extLst>
              </p:cNvPr>
              <p:cNvCxnSpPr/>
              <p:nvPr/>
            </p:nvCxnSpPr>
            <p:spPr>
              <a:xfrm>
                <a:off x="5354200" y="2015419"/>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78B1A62-9BF4-324F-9354-58C13445E018}"/>
                  </a:ext>
                </a:extLst>
              </p:cNvPr>
              <p:cNvCxnSpPr/>
              <p:nvPr/>
            </p:nvCxnSpPr>
            <p:spPr>
              <a:xfrm>
                <a:off x="5354204" y="2772503"/>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6726F12-2B95-C04F-8DA3-47600E4A46AB}"/>
                  </a:ext>
                </a:extLst>
              </p:cNvPr>
              <p:cNvCxnSpPr/>
              <p:nvPr/>
            </p:nvCxnSpPr>
            <p:spPr>
              <a:xfrm>
                <a:off x="5354204" y="3391935"/>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0C530D56-522C-B84E-8FFB-9963D54642A4}"/>
                </a:ext>
              </a:extLst>
            </p:cNvPr>
            <p:cNvSpPr txBox="1">
              <a:spLocks noChangeAspect="1"/>
            </p:cNvSpPr>
            <p:nvPr/>
          </p:nvSpPr>
          <p:spPr>
            <a:xfrm>
              <a:off x="5912429" y="4490178"/>
              <a:ext cx="1227755" cy="573214"/>
            </a:xfrm>
            <a:prstGeom prst="rect">
              <a:avLst/>
            </a:prstGeom>
            <a:noFill/>
          </p:spPr>
          <p:txBody>
            <a:bodyPr wrap="square" rtlCol="0">
              <a:spAutoFit/>
            </a:bodyPr>
            <a:lstStyle/>
            <a:p>
              <a:r>
                <a:rPr lang="en-US" sz="2000" dirty="0">
                  <a:latin typeface="Calibri" charset="0"/>
                  <a:ea typeface="Calibri" charset="0"/>
                  <a:cs typeface="Calibri" charset="0"/>
                </a:rPr>
                <a:t>Ranks with less work</a:t>
              </a:r>
            </a:p>
          </p:txBody>
        </p:sp>
        <p:cxnSp>
          <p:nvCxnSpPr>
            <p:cNvPr id="24" name="Straight Arrow Connector 23">
              <a:extLst>
                <a:ext uri="{FF2B5EF4-FFF2-40B4-BE49-F238E27FC236}">
                  <a16:creationId xmlns:a16="http://schemas.microsoft.com/office/drawing/2014/main" id="{2BD31334-2004-D64A-A929-85EA83F87F15}"/>
                </a:ext>
              </a:extLst>
            </p:cNvPr>
            <p:cNvCxnSpPr>
              <a:cxnSpLocks noChangeAspect="1"/>
            </p:cNvCxnSpPr>
            <p:nvPr/>
          </p:nvCxnSpPr>
          <p:spPr>
            <a:xfrm flipV="1">
              <a:off x="6185943" y="3233943"/>
              <a:ext cx="509478" cy="132160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68254C4B-8C2F-E148-8AC6-282AA2ABA708}"/>
                </a:ext>
              </a:extLst>
            </p:cNvPr>
            <p:cNvSpPr txBox="1">
              <a:spLocks noChangeAspect="1"/>
            </p:cNvSpPr>
            <p:nvPr/>
          </p:nvSpPr>
          <p:spPr>
            <a:xfrm>
              <a:off x="8586257" y="4661120"/>
              <a:ext cx="1288968" cy="573214"/>
            </a:xfrm>
            <a:prstGeom prst="rect">
              <a:avLst/>
            </a:prstGeom>
            <a:noFill/>
          </p:spPr>
          <p:txBody>
            <a:bodyPr wrap="square" rtlCol="0">
              <a:spAutoFit/>
            </a:bodyPr>
            <a:lstStyle/>
            <a:p>
              <a:r>
                <a:rPr lang="en-US" sz="2000" dirty="0">
                  <a:latin typeface="Calibri" charset="0"/>
                  <a:ea typeface="Calibri" charset="0"/>
                  <a:cs typeface="Calibri" charset="0"/>
                </a:rPr>
                <a:t>Rank with lots of work</a:t>
              </a:r>
            </a:p>
          </p:txBody>
        </p:sp>
        <p:cxnSp>
          <p:nvCxnSpPr>
            <p:cNvPr id="26" name="Straight Arrow Connector 25">
              <a:extLst>
                <a:ext uri="{FF2B5EF4-FFF2-40B4-BE49-F238E27FC236}">
                  <a16:creationId xmlns:a16="http://schemas.microsoft.com/office/drawing/2014/main" id="{6F9CFAC6-36D2-6D48-8F15-B24946E09B1E}"/>
                </a:ext>
              </a:extLst>
            </p:cNvPr>
            <p:cNvCxnSpPr>
              <a:cxnSpLocks noChangeAspect="1"/>
            </p:cNvCxnSpPr>
            <p:nvPr/>
          </p:nvCxnSpPr>
          <p:spPr>
            <a:xfrm flipH="1" flipV="1">
              <a:off x="7805535" y="3507481"/>
              <a:ext cx="779517" cy="121668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F94EBAD-C6A2-D145-B8E1-8F559EC23AC9}"/>
                </a:ext>
              </a:extLst>
            </p:cNvPr>
            <p:cNvCxnSpPr>
              <a:cxnSpLocks noChangeAspect="1"/>
            </p:cNvCxnSpPr>
            <p:nvPr/>
          </p:nvCxnSpPr>
          <p:spPr>
            <a:xfrm flipH="1" flipV="1">
              <a:off x="6693627" y="4115821"/>
              <a:ext cx="145469" cy="424793"/>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1639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166F1-F154-954A-8554-8A34623CA5F6}"/>
              </a:ext>
            </a:extLst>
          </p:cNvPr>
          <p:cNvSpPr>
            <a:spLocks noGrp="1"/>
          </p:cNvSpPr>
          <p:nvPr>
            <p:ph type="title"/>
          </p:nvPr>
        </p:nvSpPr>
        <p:spPr/>
        <p:txBody>
          <a:bodyPr/>
          <a:lstStyle/>
          <a:p>
            <a:r>
              <a:rPr lang="en-US" dirty="0"/>
              <a:t>Imbalance in visualization routines poses an opportunity for performance improvements</a:t>
            </a:r>
          </a:p>
        </p:txBody>
      </p:sp>
      <p:sp>
        <p:nvSpPr>
          <p:cNvPr id="4" name="Content Placeholder 3">
            <a:extLst>
              <a:ext uri="{FF2B5EF4-FFF2-40B4-BE49-F238E27FC236}">
                <a16:creationId xmlns:a16="http://schemas.microsoft.com/office/drawing/2014/main" id="{ABA5BEF8-5DF0-6A4A-9078-E906A04D3986}"/>
              </a:ext>
            </a:extLst>
          </p:cNvPr>
          <p:cNvSpPr>
            <a:spLocks noGrp="1"/>
          </p:cNvSpPr>
          <p:nvPr>
            <p:ph idx="1"/>
          </p:nvPr>
        </p:nvSpPr>
        <p:spPr/>
        <p:txBody>
          <a:bodyPr>
            <a:normAutofit/>
          </a:bodyPr>
          <a:lstStyle/>
          <a:p>
            <a:r>
              <a:rPr lang="en-US" dirty="0"/>
              <a:t>Canonical example = </a:t>
            </a:r>
            <a:r>
              <a:rPr lang="en-US" dirty="0" err="1"/>
              <a:t>isosurfacing</a:t>
            </a:r>
            <a:endParaRPr lang="en-US" dirty="0"/>
          </a:p>
          <a:p>
            <a:pPr lvl="1"/>
            <a:r>
              <a:rPr lang="en-US" sz="2400" dirty="0"/>
              <a:t>Geometry (</a:t>
            </a:r>
            <a:r>
              <a:rPr lang="en-US" sz="2400" i="1" dirty="0"/>
              <a:t>i.e.</a:t>
            </a:r>
            <a:r>
              <a:rPr lang="en-US" sz="2400" dirty="0"/>
              <a:t>,</a:t>
            </a:r>
            <a:r>
              <a:rPr lang="en-US" sz="2400" i="1" dirty="0"/>
              <a:t> </a:t>
            </a:r>
            <a:r>
              <a:rPr lang="en-US" sz="2400" dirty="0"/>
              <a:t>work) will not be symmetrical</a:t>
            </a:r>
          </a:p>
          <a:p>
            <a:pPr lvl="1"/>
            <a:r>
              <a:rPr lang="en-US" sz="2400" dirty="0"/>
              <a:t>Work per node will vary...some nodes will have lots of work, others with no work</a:t>
            </a:r>
          </a:p>
          <a:p>
            <a:r>
              <a:rPr lang="en-US" b="1" dirty="0"/>
              <a:t>Give </a:t>
            </a:r>
            <a:r>
              <a:rPr lang="en-US" dirty="0"/>
              <a:t>power to rank with lots of work</a:t>
            </a:r>
          </a:p>
          <a:p>
            <a:r>
              <a:rPr lang="en-US" b="1" dirty="0"/>
              <a:t>Take </a:t>
            </a:r>
            <a:r>
              <a:rPr lang="en-US" dirty="0"/>
              <a:t>power away from rank with less work</a:t>
            </a:r>
          </a:p>
          <a:p>
            <a:r>
              <a:rPr lang="en-US" dirty="0"/>
              <a:t>Improve overall runtime</a:t>
            </a:r>
          </a:p>
          <a:p>
            <a:pPr marL="57150" indent="0">
              <a:buNone/>
            </a:pPr>
            <a:endParaRPr lang="en-US" dirty="0"/>
          </a:p>
        </p:txBody>
      </p:sp>
      <p:grpSp>
        <p:nvGrpSpPr>
          <p:cNvPr id="2" name="Group 1">
            <a:extLst>
              <a:ext uri="{FF2B5EF4-FFF2-40B4-BE49-F238E27FC236}">
                <a16:creationId xmlns:a16="http://schemas.microsoft.com/office/drawing/2014/main" id="{1FABBF2B-8274-F042-8198-927CB8C0A6E9}"/>
              </a:ext>
            </a:extLst>
          </p:cNvPr>
          <p:cNvGrpSpPr>
            <a:grpSpLocks noChangeAspect="1"/>
          </p:cNvGrpSpPr>
          <p:nvPr/>
        </p:nvGrpSpPr>
        <p:grpSpPr>
          <a:xfrm>
            <a:off x="6484227" y="1741488"/>
            <a:ext cx="5098173" cy="4006169"/>
            <a:chOff x="4544540" y="1096152"/>
            <a:chExt cx="4592139" cy="3608525"/>
          </a:xfrm>
        </p:grpSpPr>
        <p:grpSp>
          <p:nvGrpSpPr>
            <p:cNvPr id="28" name="Group 27">
              <a:extLst>
                <a:ext uri="{FF2B5EF4-FFF2-40B4-BE49-F238E27FC236}">
                  <a16:creationId xmlns:a16="http://schemas.microsoft.com/office/drawing/2014/main" id="{E81E1E83-7F5F-804D-B9BA-61E8B882B17C}"/>
                </a:ext>
              </a:extLst>
            </p:cNvPr>
            <p:cNvGrpSpPr>
              <a:grpSpLocks noChangeAspect="1"/>
            </p:cNvGrpSpPr>
            <p:nvPr/>
          </p:nvGrpSpPr>
          <p:grpSpPr>
            <a:xfrm>
              <a:off x="4564279" y="1096152"/>
              <a:ext cx="1761973" cy="1651489"/>
              <a:chOff x="5354200" y="1096152"/>
              <a:chExt cx="2796742" cy="2604714"/>
            </a:xfrm>
          </p:grpSpPr>
          <p:pic>
            <p:nvPicPr>
              <p:cNvPr id="29" name="Picture 28">
                <a:extLst>
                  <a:ext uri="{FF2B5EF4-FFF2-40B4-BE49-F238E27FC236}">
                    <a16:creationId xmlns:a16="http://schemas.microsoft.com/office/drawing/2014/main" id="{9F74FAFB-0486-0749-902A-9050C0200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874" y="1096153"/>
                <a:ext cx="2697389" cy="2604713"/>
              </a:xfrm>
              <a:prstGeom prst="rect">
                <a:avLst/>
              </a:prstGeom>
            </p:spPr>
          </p:pic>
          <p:grpSp>
            <p:nvGrpSpPr>
              <p:cNvPr id="30" name="Group 29">
                <a:extLst>
                  <a:ext uri="{FF2B5EF4-FFF2-40B4-BE49-F238E27FC236}">
                    <a16:creationId xmlns:a16="http://schemas.microsoft.com/office/drawing/2014/main" id="{B7F34DFA-09D4-5245-83B0-B85139E4E66C}"/>
                  </a:ext>
                </a:extLst>
              </p:cNvPr>
              <p:cNvGrpSpPr/>
              <p:nvPr/>
            </p:nvGrpSpPr>
            <p:grpSpPr>
              <a:xfrm>
                <a:off x="5354200" y="1096152"/>
                <a:ext cx="2796742" cy="2595395"/>
                <a:chOff x="5354200" y="1096152"/>
                <a:chExt cx="2796742" cy="2595395"/>
              </a:xfrm>
            </p:grpSpPr>
            <p:grpSp>
              <p:nvGrpSpPr>
                <p:cNvPr id="31" name="Group 30">
                  <a:extLst>
                    <a:ext uri="{FF2B5EF4-FFF2-40B4-BE49-F238E27FC236}">
                      <a16:creationId xmlns:a16="http://schemas.microsoft.com/office/drawing/2014/main" id="{2D5C12F7-68A2-2F4E-8F9C-1C0A6F4B90B2}"/>
                    </a:ext>
                  </a:extLst>
                </p:cNvPr>
                <p:cNvGrpSpPr/>
                <p:nvPr/>
              </p:nvGrpSpPr>
              <p:grpSpPr>
                <a:xfrm>
                  <a:off x="5354200" y="1096152"/>
                  <a:ext cx="2796742" cy="2595395"/>
                  <a:chOff x="5354200" y="1077516"/>
                  <a:chExt cx="1280162" cy="1163862"/>
                </a:xfrm>
              </p:grpSpPr>
              <p:sp>
                <p:nvSpPr>
                  <p:cNvPr id="41" name="Rectangle 40">
                    <a:extLst>
                      <a:ext uri="{FF2B5EF4-FFF2-40B4-BE49-F238E27FC236}">
                        <a16:creationId xmlns:a16="http://schemas.microsoft.com/office/drawing/2014/main" id="{AD07EACB-07CB-9747-BCCE-75810353861A}"/>
                      </a:ext>
                    </a:extLst>
                  </p:cNvPr>
                  <p:cNvSpPr/>
                  <p:nvPr/>
                </p:nvSpPr>
                <p:spPr bwMode="auto">
                  <a:xfrm>
                    <a:off x="5354202" y="1077516"/>
                    <a:ext cx="1280160" cy="1159683"/>
                  </a:xfrm>
                  <a:prstGeom prst="rect">
                    <a:avLst/>
                  </a:prstGeom>
                  <a:no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42" name="Straight Connector 41">
                    <a:extLst>
                      <a:ext uri="{FF2B5EF4-FFF2-40B4-BE49-F238E27FC236}">
                        <a16:creationId xmlns:a16="http://schemas.microsoft.com/office/drawing/2014/main" id="{4D822201-85D0-BF46-BF94-9BB1EA3CD8F0}"/>
                      </a:ext>
                    </a:extLst>
                  </p:cNvPr>
                  <p:cNvCxnSpPr/>
                  <p:nvPr/>
                </p:nvCxnSpPr>
                <p:spPr>
                  <a:xfrm>
                    <a:off x="6001006" y="1077516"/>
                    <a:ext cx="0" cy="1159683"/>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E535585-49EF-1245-9B03-62B5AD8BB106}"/>
                      </a:ext>
                    </a:extLst>
                  </p:cNvPr>
                  <p:cNvCxnSpPr/>
                  <p:nvPr/>
                </p:nvCxnSpPr>
                <p:spPr>
                  <a:xfrm>
                    <a:off x="5354202" y="1657358"/>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053671D-BC0B-8042-BA05-295D70581D56}"/>
                      </a:ext>
                    </a:extLst>
                  </p:cNvPr>
                  <p:cNvCxnSpPr/>
                  <p:nvPr/>
                </p:nvCxnSpPr>
                <p:spPr>
                  <a:xfrm>
                    <a:off x="6352904" y="1077516"/>
                    <a:ext cx="0" cy="1159683"/>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C89A3E6-C4DD-2C49-930E-575A8F677533}"/>
                      </a:ext>
                    </a:extLst>
                  </p:cNvPr>
                  <p:cNvCxnSpPr/>
                  <p:nvPr/>
                </p:nvCxnSpPr>
                <p:spPr>
                  <a:xfrm>
                    <a:off x="5627723" y="1081695"/>
                    <a:ext cx="0" cy="1159683"/>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F442941-0D2E-C642-90F8-98812D1C397E}"/>
                      </a:ext>
                    </a:extLst>
                  </p:cNvPr>
                  <p:cNvCxnSpPr/>
                  <p:nvPr/>
                </p:nvCxnSpPr>
                <p:spPr>
                  <a:xfrm>
                    <a:off x="5354202" y="1974118"/>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E8B1945-0CE3-4441-A710-BA92074A2408}"/>
                      </a:ext>
                    </a:extLst>
                  </p:cNvPr>
                  <p:cNvCxnSpPr/>
                  <p:nvPr/>
                </p:nvCxnSpPr>
                <p:spPr>
                  <a:xfrm>
                    <a:off x="5354200" y="1319995"/>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2" name="Straight Connector 31">
                  <a:extLst>
                    <a:ext uri="{FF2B5EF4-FFF2-40B4-BE49-F238E27FC236}">
                      <a16:creationId xmlns:a16="http://schemas.microsoft.com/office/drawing/2014/main" id="{433E3FA7-488C-5543-9E58-D1B6789E56D4}"/>
                    </a:ext>
                  </a:extLst>
                </p:cNvPr>
                <p:cNvCxnSpPr/>
                <p:nvPr/>
              </p:nvCxnSpPr>
              <p:spPr>
                <a:xfrm>
                  <a:off x="6349966" y="1096154"/>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08089E5-C35E-8D4F-92A3-9AA4AB8A699F}"/>
                    </a:ext>
                  </a:extLst>
                </p:cNvPr>
                <p:cNvCxnSpPr/>
                <p:nvPr/>
              </p:nvCxnSpPr>
              <p:spPr>
                <a:xfrm>
                  <a:off x="5651876" y="1096153"/>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441487D-F152-7C4F-A116-F6E66BC1B8FD}"/>
                    </a:ext>
                  </a:extLst>
                </p:cNvPr>
                <p:cNvCxnSpPr/>
                <p:nvPr/>
              </p:nvCxnSpPr>
              <p:spPr>
                <a:xfrm>
                  <a:off x="7166044" y="1096154"/>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256F344-272B-4C46-B0EA-A5EE3D1A322F}"/>
                    </a:ext>
                  </a:extLst>
                </p:cNvPr>
                <p:cNvCxnSpPr/>
                <p:nvPr/>
              </p:nvCxnSpPr>
              <p:spPr>
                <a:xfrm>
                  <a:off x="7864134" y="1096154"/>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B3AA9D7-1439-8447-887F-CDE26C0034DA}"/>
                    </a:ext>
                  </a:extLst>
                </p:cNvPr>
                <p:cNvCxnSpPr/>
                <p:nvPr/>
              </p:nvCxnSpPr>
              <p:spPr>
                <a:xfrm>
                  <a:off x="5354204" y="1341757"/>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87BCED1-F2B4-6C48-99BE-0985EEC84FD5}"/>
                    </a:ext>
                  </a:extLst>
                </p:cNvPr>
                <p:cNvCxnSpPr/>
                <p:nvPr/>
              </p:nvCxnSpPr>
              <p:spPr>
                <a:xfrm>
                  <a:off x="5354200" y="2030014"/>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184A0C5-40F4-F94C-9139-7070C5C160AA}"/>
                    </a:ext>
                  </a:extLst>
                </p:cNvPr>
                <p:cNvCxnSpPr/>
                <p:nvPr/>
              </p:nvCxnSpPr>
              <p:spPr>
                <a:xfrm>
                  <a:off x="5354204" y="2772503"/>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4FB2D0A-2D59-E741-BE53-17A089A31619}"/>
                    </a:ext>
                  </a:extLst>
                </p:cNvPr>
                <p:cNvCxnSpPr/>
                <p:nvPr/>
              </p:nvCxnSpPr>
              <p:spPr>
                <a:xfrm>
                  <a:off x="5354204" y="3391935"/>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48" name="Picture 47">
              <a:extLst>
                <a:ext uri="{FF2B5EF4-FFF2-40B4-BE49-F238E27FC236}">
                  <a16:creationId xmlns:a16="http://schemas.microsoft.com/office/drawing/2014/main" id="{CFA15AEB-0223-6543-A785-7DDF940C8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9599" y="2838752"/>
              <a:ext cx="890954" cy="731520"/>
            </a:xfrm>
            <a:prstGeom prst="rect">
              <a:avLst/>
            </a:prstGeom>
          </p:spPr>
        </p:pic>
        <p:pic>
          <p:nvPicPr>
            <p:cNvPr id="49" name="Picture 48">
              <a:extLst>
                <a:ext uri="{FF2B5EF4-FFF2-40B4-BE49-F238E27FC236}">
                  <a16:creationId xmlns:a16="http://schemas.microsoft.com/office/drawing/2014/main" id="{E3261FEA-79F0-9344-B5F2-285C6CB76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366" y="2819934"/>
              <a:ext cx="731261" cy="731261"/>
            </a:xfrm>
            <a:prstGeom prst="rect">
              <a:avLst/>
            </a:prstGeom>
          </p:spPr>
        </p:pic>
        <p:pic>
          <p:nvPicPr>
            <p:cNvPr id="50" name="Picture 49">
              <a:extLst>
                <a:ext uri="{FF2B5EF4-FFF2-40B4-BE49-F238E27FC236}">
                  <a16:creationId xmlns:a16="http://schemas.microsoft.com/office/drawing/2014/main" id="{11AEE03B-7E64-344C-80DA-27FA3F62A4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2372" y="2832759"/>
              <a:ext cx="562708" cy="731520"/>
            </a:xfrm>
            <a:prstGeom prst="rect">
              <a:avLst/>
            </a:prstGeom>
          </p:spPr>
        </p:pic>
        <p:cxnSp>
          <p:nvCxnSpPr>
            <p:cNvPr id="51" name="Straight Connector 50">
              <a:extLst>
                <a:ext uri="{FF2B5EF4-FFF2-40B4-BE49-F238E27FC236}">
                  <a16:creationId xmlns:a16="http://schemas.microsoft.com/office/drawing/2014/main" id="{697684D9-7D1F-5A41-BB8C-59398A821291}"/>
                </a:ext>
              </a:extLst>
            </p:cNvPr>
            <p:cNvCxnSpPr/>
            <p:nvPr/>
          </p:nvCxnSpPr>
          <p:spPr>
            <a:xfrm>
              <a:off x="4918435" y="3721018"/>
              <a:ext cx="0" cy="98365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A2B88A0E-B0D2-BC40-A476-771AF0DAB122}"/>
                </a:ext>
              </a:extLst>
            </p:cNvPr>
            <p:cNvCxnSpPr/>
            <p:nvPr/>
          </p:nvCxnSpPr>
          <p:spPr>
            <a:xfrm flipV="1">
              <a:off x="4905795" y="4697143"/>
              <a:ext cx="3416132" cy="41"/>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AE0C400C-E527-DD46-A1AA-D5894F4365C4}"/>
                </a:ext>
              </a:extLst>
            </p:cNvPr>
            <p:cNvSpPr txBox="1"/>
            <p:nvPr/>
          </p:nvSpPr>
          <p:spPr>
            <a:xfrm rot="16200000">
              <a:off x="4245773" y="4012277"/>
              <a:ext cx="966866" cy="369332"/>
            </a:xfrm>
            <a:prstGeom prst="rect">
              <a:avLst/>
            </a:prstGeom>
            <a:noFill/>
          </p:spPr>
          <p:txBody>
            <a:bodyPr wrap="square" rtlCol="0">
              <a:spAutoFit/>
            </a:bodyPr>
            <a:lstStyle/>
            <a:p>
              <a:r>
                <a:rPr lang="en-US" dirty="0"/>
                <a:t>Power</a:t>
              </a:r>
            </a:p>
          </p:txBody>
        </p:sp>
        <p:sp>
          <p:nvSpPr>
            <p:cNvPr id="54" name="Rectangle 53">
              <a:extLst>
                <a:ext uri="{FF2B5EF4-FFF2-40B4-BE49-F238E27FC236}">
                  <a16:creationId xmlns:a16="http://schemas.microsoft.com/office/drawing/2014/main" id="{0655B4DE-E7CE-E246-AD90-F9417FA59EE7}"/>
                </a:ext>
              </a:extLst>
            </p:cNvPr>
            <p:cNvSpPr/>
            <p:nvPr/>
          </p:nvSpPr>
          <p:spPr bwMode="auto">
            <a:xfrm>
              <a:off x="5199407" y="4044288"/>
              <a:ext cx="428160" cy="63022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5W</a:t>
              </a:r>
              <a:endParaRPr lang="en-US" sz="1400" dirty="0">
                <a:solidFill>
                  <a:srgbClr val="000000"/>
                </a:solidFill>
              </a:endParaRPr>
            </a:p>
          </p:txBody>
        </p:sp>
        <p:sp>
          <p:nvSpPr>
            <p:cNvPr id="55" name="Rectangle 54">
              <a:extLst>
                <a:ext uri="{FF2B5EF4-FFF2-40B4-BE49-F238E27FC236}">
                  <a16:creationId xmlns:a16="http://schemas.microsoft.com/office/drawing/2014/main" id="{691957A3-A4D8-FB48-81B7-2AF6BC456BFC}"/>
                </a:ext>
              </a:extLst>
            </p:cNvPr>
            <p:cNvSpPr/>
            <p:nvPr/>
          </p:nvSpPr>
          <p:spPr bwMode="auto">
            <a:xfrm>
              <a:off x="6276660" y="4039414"/>
              <a:ext cx="428292" cy="63022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5W</a:t>
              </a:r>
            </a:p>
          </p:txBody>
        </p:sp>
        <p:sp>
          <p:nvSpPr>
            <p:cNvPr id="56" name="Rectangle 55">
              <a:extLst>
                <a:ext uri="{FF2B5EF4-FFF2-40B4-BE49-F238E27FC236}">
                  <a16:creationId xmlns:a16="http://schemas.microsoft.com/office/drawing/2014/main" id="{06CB42E7-8294-4849-BDDE-89861257E151}"/>
                </a:ext>
              </a:extLst>
            </p:cNvPr>
            <p:cNvSpPr/>
            <p:nvPr/>
          </p:nvSpPr>
          <p:spPr bwMode="auto">
            <a:xfrm>
              <a:off x="7354045" y="4044288"/>
              <a:ext cx="428292" cy="63022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5W</a:t>
              </a:r>
            </a:p>
          </p:txBody>
        </p:sp>
        <p:sp>
          <p:nvSpPr>
            <p:cNvPr id="57" name="TextBox 56">
              <a:extLst>
                <a:ext uri="{FF2B5EF4-FFF2-40B4-BE49-F238E27FC236}">
                  <a16:creationId xmlns:a16="http://schemas.microsoft.com/office/drawing/2014/main" id="{441BCCC0-8139-3048-B73B-56BEA01F147D}"/>
                </a:ext>
              </a:extLst>
            </p:cNvPr>
            <p:cNvSpPr txBox="1"/>
            <p:nvPr/>
          </p:nvSpPr>
          <p:spPr>
            <a:xfrm>
              <a:off x="8236921" y="4146933"/>
              <a:ext cx="899758" cy="332673"/>
            </a:xfrm>
            <a:prstGeom prst="rect">
              <a:avLst/>
            </a:prstGeom>
            <a:noFill/>
          </p:spPr>
          <p:txBody>
            <a:bodyPr wrap="square" rtlCol="0">
              <a:spAutoFit/>
            </a:bodyPr>
            <a:lstStyle/>
            <a:p>
              <a:r>
                <a:rPr lang="en-US" dirty="0"/>
                <a:t>= 15W</a:t>
              </a:r>
            </a:p>
          </p:txBody>
        </p:sp>
        <p:cxnSp>
          <p:nvCxnSpPr>
            <p:cNvPr id="58" name="Straight Arrow Connector 57">
              <a:extLst>
                <a:ext uri="{FF2B5EF4-FFF2-40B4-BE49-F238E27FC236}">
                  <a16:creationId xmlns:a16="http://schemas.microsoft.com/office/drawing/2014/main" id="{C76C337D-AEE6-924F-8B2C-43E4747335CD}"/>
                </a:ext>
              </a:extLst>
            </p:cNvPr>
            <p:cNvCxnSpPr>
              <a:stCxn id="50" idx="1"/>
            </p:cNvCxnSpPr>
            <p:nvPr/>
          </p:nvCxnSpPr>
          <p:spPr>
            <a:xfrm flipH="1" flipV="1">
              <a:off x="4608844" y="2063763"/>
              <a:ext cx="513528" cy="113475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7ACC10F0-A215-0045-A968-DA80402E39CE}"/>
                </a:ext>
              </a:extLst>
            </p:cNvPr>
            <p:cNvCxnSpPr>
              <a:stCxn id="49" idx="0"/>
            </p:cNvCxnSpPr>
            <p:nvPr/>
          </p:nvCxnSpPr>
          <p:spPr>
            <a:xfrm flipH="1" flipV="1">
              <a:off x="4590566" y="2288239"/>
              <a:ext cx="1734431" cy="53169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06E729E5-061E-FF4C-ACE7-360522F494B8}"/>
                </a:ext>
              </a:extLst>
            </p:cNvPr>
            <p:cNvCxnSpPr>
              <a:stCxn id="48" idx="0"/>
            </p:cNvCxnSpPr>
            <p:nvPr/>
          </p:nvCxnSpPr>
          <p:spPr>
            <a:xfrm flipH="1" flipV="1">
              <a:off x="5282176" y="2245854"/>
              <a:ext cx="2172900" cy="592898"/>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484ED2BE-FEE6-404E-A46A-2B9F188EB245}"/>
              </a:ext>
            </a:extLst>
          </p:cNvPr>
          <p:cNvSpPr txBox="1"/>
          <p:nvPr/>
        </p:nvSpPr>
        <p:spPr>
          <a:xfrm>
            <a:off x="8264323" y="5761314"/>
            <a:ext cx="1073410" cy="369332"/>
          </a:xfrm>
          <a:prstGeom prst="rect">
            <a:avLst/>
          </a:prstGeom>
          <a:noFill/>
        </p:spPr>
        <p:txBody>
          <a:bodyPr wrap="square" rtlCol="0">
            <a:spAutoFit/>
          </a:bodyPr>
          <a:lstStyle/>
          <a:p>
            <a:r>
              <a:rPr lang="en-US" dirty="0"/>
              <a:t>Rank</a:t>
            </a:r>
          </a:p>
        </p:txBody>
      </p:sp>
      <p:sp>
        <p:nvSpPr>
          <p:cNvPr id="61" name="TextBox 60">
            <a:extLst>
              <a:ext uri="{FF2B5EF4-FFF2-40B4-BE49-F238E27FC236}">
                <a16:creationId xmlns:a16="http://schemas.microsoft.com/office/drawing/2014/main" id="{7E366C79-A4DC-0748-B248-6E81E49B044A}"/>
              </a:ext>
            </a:extLst>
          </p:cNvPr>
          <p:cNvSpPr txBox="1"/>
          <p:nvPr/>
        </p:nvSpPr>
        <p:spPr>
          <a:xfrm>
            <a:off x="9816024" y="1966621"/>
            <a:ext cx="2150049" cy="1477328"/>
          </a:xfrm>
          <a:prstGeom prst="rect">
            <a:avLst/>
          </a:prstGeom>
          <a:noFill/>
        </p:spPr>
        <p:txBody>
          <a:bodyPr wrap="square" rtlCol="0">
            <a:spAutoFit/>
          </a:bodyPr>
          <a:lstStyle/>
          <a:p>
            <a:r>
              <a:rPr lang="en-US" dirty="0"/>
              <a:t>Addressing load imbalances is challenging. Cannot simply move data between ranks.</a:t>
            </a:r>
          </a:p>
        </p:txBody>
      </p:sp>
    </p:spTree>
    <p:extLst>
      <p:ext uri="{BB962C8B-B14F-4D97-AF65-F5344CB8AC3E}">
        <p14:creationId xmlns:p14="http://schemas.microsoft.com/office/powerpoint/2010/main" val="3267092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166F1-F154-954A-8554-8A34623CA5F6}"/>
              </a:ext>
            </a:extLst>
          </p:cNvPr>
          <p:cNvSpPr>
            <a:spLocks noGrp="1"/>
          </p:cNvSpPr>
          <p:nvPr>
            <p:ph type="title"/>
          </p:nvPr>
        </p:nvSpPr>
        <p:spPr/>
        <p:txBody>
          <a:bodyPr/>
          <a:lstStyle/>
          <a:p>
            <a:r>
              <a:rPr lang="en-US" dirty="0"/>
              <a:t>Imbalance in visualization routines poses an opportunity for performance improvements</a:t>
            </a:r>
          </a:p>
        </p:txBody>
      </p:sp>
      <p:sp>
        <p:nvSpPr>
          <p:cNvPr id="4" name="Content Placeholder 3">
            <a:extLst>
              <a:ext uri="{FF2B5EF4-FFF2-40B4-BE49-F238E27FC236}">
                <a16:creationId xmlns:a16="http://schemas.microsoft.com/office/drawing/2014/main" id="{ABA5BEF8-5DF0-6A4A-9078-E906A04D3986}"/>
              </a:ext>
            </a:extLst>
          </p:cNvPr>
          <p:cNvSpPr>
            <a:spLocks noGrp="1"/>
          </p:cNvSpPr>
          <p:nvPr>
            <p:ph idx="1"/>
          </p:nvPr>
        </p:nvSpPr>
        <p:spPr/>
        <p:txBody>
          <a:bodyPr>
            <a:normAutofit/>
          </a:bodyPr>
          <a:lstStyle/>
          <a:p>
            <a:r>
              <a:rPr lang="en-US" dirty="0"/>
              <a:t>Canonical example = </a:t>
            </a:r>
            <a:r>
              <a:rPr lang="en-US" dirty="0" err="1"/>
              <a:t>isosurfacing</a:t>
            </a:r>
            <a:endParaRPr lang="en-US" dirty="0"/>
          </a:p>
          <a:p>
            <a:pPr lvl="1"/>
            <a:r>
              <a:rPr lang="en-US" sz="2400" dirty="0"/>
              <a:t>Geometry (</a:t>
            </a:r>
            <a:r>
              <a:rPr lang="en-US" sz="2400" i="1" dirty="0"/>
              <a:t>i.e.</a:t>
            </a:r>
            <a:r>
              <a:rPr lang="en-US" sz="2400" dirty="0"/>
              <a:t>,</a:t>
            </a:r>
            <a:r>
              <a:rPr lang="en-US" sz="2400" i="1" dirty="0"/>
              <a:t> </a:t>
            </a:r>
            <a:r>
              <a:rPr lang="en-US" sz="2400" dirty="0"/>
              <a:t>work) will not be symmetrical</a:t>
            </a:r>
          </a:p>
          <a:p>
            <a:pPr lvl="1"/>
            <a:r>
              <a:rPr lang="en-US" sz="2400" dirty="0"/>
              <a:t>Work per node will vary...some nodes will have lots of work, others with no work</a:t>
            </a:r>
          </a:p>
          <a:p>
            <a:r>
              <a:rPr lang="en-US" b="1" dirty="0"/>
              <a:t>Give </a:t>
            </a:r>
            <a:r>
              <a:rPr lang="en-US" dirty="0"/>
              <a:t>power to rank with lots of work</a:t>
            </a:r>
          </a:p>
          <a:p>
            <a:r>
              <a:rPr lang="en-US" b="1" dirty="0"/>
              <a:t>Take </a:t>
            </a:r>
            <a:r>
              <a:rPr lang="en-US" dirty="0"/>
              <a:t>power away from rank with less work</a:t>
            </a:r>
          </a:p>
          <a:p>
            <a:r>
              <a:rPr lang="en-US" dirty="0"/>
              <a:t>Improve overall runtime</a:t>
            </a:r>
          </a:p>
          <a:p>
            <a:pPr marL="57150" indent="0">
              <a:buNone/>
            </a:pPr>
            <a:endParaRPr lang="en-US" dirty="0"/>
          </a:p>
        </p:txBody>
      </p:sp>
      <p:grpSp>
        <p:nvGrpSpPr>
          <p:cNvPr id="5" name="Group 4">
            <a:extLst>
              <a:ext uri="{FF2B5EF4-FFF2-40B4-BE49-F238E27FC236}">
                <a16:creationId xmlns:a16="http://schemas.microsoft.com/office/drawing/2014/main" id="{DDCA9A32-327A-434F-9C29-AAE99F4D9769}"/>
              </a:ext>
            </a:extLst>
          </p:cNvPr>
          <p:cNvGrpSpPr>
            <a:grpSpLocks noChangeAspect="1"/>
          </p:cNvGrpSpPr>
          <p:nvPr/>
        </p:nvGrpSpPr>
        <p:grpSpPr>
          <a:xfrm>
            <a:off x="6485623" y="1738408"/>
            <a:ext cx="5096777" cy="4005072"/>
            <a:chOff x="4544540" y="1096152"/>
            <a:chExt cx="4592139" cy="3608525"/>
          </a:xfrm>
        </p:grpSpPr>
        <p:grpSp>
          <p:nvGrpSpPr>
            <p:cNvPr id="62" name="Group 61">
              <a:extLst>
                <a:ext uri="{FF2B5EF4-FFF2-40B4-BE49-F238E27FC236}">
                  <a16:creationId xmlns:a16="http://schemas.microsoft.com/office/drawing/2014/main" id="{518C4800-F719-644B-BBCA-E13F23E54E86}"/>
                </a:ext>
              </a:extLst>
            </p:cNvPr>
            <p:cNvGrpSpPr>
              <a:grpSpLocks noChangeAspect="1"/>
            </p:cNvGrpSpPr>
            <p:nvPr/>
          </p:nvGrpSpPr>
          <p:grpSpPr>
            <a:xfrm>
              <a:off x="4564279" y="1096152"/>
              <a:ext cx="1761973" cy="1651489"/>
              <a:chOff x="5354200" y="1096152"/>
              <a:chExt cx="2796742" cy="2604714"/>
            </a:xfrm>
          </p:grpSpPr>
          <p:pic>
            <p:nvPicPr>
              <p:cNvPr id="63" name="Picture 62">
                <a:extLst>
                  <a:ext uri="{FF2B5EF4-FFF2-40B4-BE49-F238E27FC236}">
                    <a16:creationId xmlns:a16="http://schemas.microsoft.com/office/drawing/2014/main" id="{0AD3AA1D-9A31-2746-A0B7-21FD179E3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874" y="1096153"/>
                <a:ext cx="2697389" cy="2604713"/>
              </a:xfrm>
              <a:prstGeom prst="rect">
                <a:avLst/>
              </a:prstGeom>
            </p:spPr>
          </p:pic>
          <p:grpSp>
            <p:nvGrpSpPr>
              <p:cNvPr id="64" name="Group 63">
                <a:extLst>
                  <a:ext uri="{FF2B5EF4-FFF2-40B4-BE49-F238E27FC236}">
                    <a16:creationId xmlns:a16="http://schemas.microsoft.com/office/drawing/2014/main" id="{A6488EEF-48D1-E648-8DD9-E12295263A62}"/>
                  </a:ext>
                </a:extLst>
              </p:cNvPr>
              <p:cNvGrpSpPr/>
              <p:nvPr/>
            </p:nvGrpSpPr>
            <p:grpSpPr>
              <a:xfrm>
                <a:off x="5354200" y="1096152"/>
                <a:ext cx="2796742" cy="2595395"/>
                <a:chOff x="5354200" y="1096152"/>
                <a:chExt cx="2796742" cy="2595395"/>
              </a:xfrm>
            </p:grpSpPr>
            <p:grpSp>
              <p:nvGrpSpPr>
                <p:cNvPr id="65" name="Group 64">
                  <a:extLst>
                    <a:ext uri="{FF2B5EF4-FFF2-40B4-BE49-F238E27FC236}">
                      <a16:creationId xmlns:a16="http://schemas.microsoft.com/office/drawing/2014/main" id="{6317DD74-41C4-814E-9007-AFD70A7DCA2F}"/>
                    </a:ext>
                  </a:extLst>
                </p:cNvPr>
                <p:cNvGrpSpPr/>
                <p:nvPr/>
              </p:nvGrpSpPr>
              <p:grpSpPr>
                <a:xfrm>
                  <a:off x="5354200" y="1096152"/>
                  <a:ext cx="2796742" cy="2595395"/>
                  <a:chOff x="5354200" y="1077516"/>
                  <a:chExt cx="1280162" cy="1163862"/>
                </a:xfrm>
              </p:grpSpPr>
              <p:sp>
                <p:nvSpPr>
                  <p:cNvPr id="74" name="Rectangle 73">
                    <a:extLst>
                      <a:ext uri="{FF2B5EF4-FFF2-40B4-BE49-F238E27FC236}">
                        <a16:creationId xmlns:a16="http://schemas.microsoft.com/office/drawing/2014/main" id="{64255784-FCE9-6F46-8B8B-F1224D1CAB56}"/>
                      </a:ext>
                    </a:extLst>
                  </p:cNvPr>
                  <p:cNvSpPr/>
                  <p:nvPr/>
                </p:nvSpPr>
                <p:spPr bwMode="auto">
                  <a:xfrm>
                    <a:off x="5354202" y="1077516"/>
                    <a:ext cx="1280160" cy="1159683"/>
                  </a:xfrm>
                  <a:prstGeom prst="rect">
                    <a:avLst/>
                  </a:prstGeom>
                  <a:no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75" name="Straight Connector 74">
                    <a:extLst>
                      <a:ext uri="{FF2B5EF4-FFF2-40B4-BE49-F238E27FC236}">
                        <a16:creationId xmlns:a16="http://schemas.microsoft.com/office/drawing/2014/main" id="{F52AF81E-5A88-C14D-AA5A-D9691B847EFA}"/>
                      </a:ext>
                    </a:extLst>
                  </p:cNvPr>
                  <p:cNvCxnSpPr/>
                  <p:nvPr/>
                </p:nvCxnSpPr>
                <p:spPr>
                  <a:xfrm>
                    <a:off x="5994282" y="1077516"/>
                    <a:ext cx="0" cy="1159683"/>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ECF5CF1-4E3A-FB45-A12A-96208212AB69}"/>
                      </a:ext>
                    </a:extLst>
                  </p:cNvPr>
                  <p:cNvCxnSpPr/>
                  <p:nvPr/>
                </p:nvCxnSpPr>
                <p:spPr>
                  <a:xfrm>
                    <a:off x="5354202" y="1657358"/>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6703A939-AA55-3841-99E2-98C8B6E9BBB1}"/>
                      </a:ext>
                    </a:extLst>
                  </p:cNvPr>
                  <p:cNvCxnSpPr/>
                  <p:nvPr/>
                </p:nvCxnSpPr>
                <p:spPr>
                  <a:xfrm>
                    <a:off x="6352904" y="1077516"/>
                    <a:ext cx="0" cy="1159683"/>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7859542-8F5D-E548-AD66-3F04529E446F}"/>
                      </a:ext>
                    </a:extLst>
                  </p:cNvPr>
                  <p:cNvCxnSpPr/>
                  <p:nvPr/>
                </p:nvCxnSpPr>
                <p:spPr>
                  <a:xfrm>
                    <a:off x="5627723" y="1081695"/>
                    <a:ext cx="0" cy="1159683"/>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F3876993-9C73-784B-BA17-880837FB43A6}"/>
                      </a:ext>
                    </a:extLst>
                  </p:cNvPr>
                  <p:cNvCxnSpPr/>
                  <p:nvPr/>
                </p:nvCxnSpPr>
                <p:spPr>
                  <a:xfrm>
                    <a:off x="5354202" y="1974118"/>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2250734-9CDD-4540-8599-AB4F5FFEA953}"/>
                      </a:ext>
                    </a:extLst>
                  </p:cNvPr>
                  <p:cNvCxnSpPr/>
                  <p:nvPr/>
                </p:nvCxnSpPr>
                <p:spPr>
                  <a:xfrm>
                    <a:off x="5354200" y="1319995"/>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66" name="Straight Connector 65">
                  <a:extLst>
                    <a:ext uri="{FF2B5EF4-FFF2-40B4-BE49-F238E27FC236}">
                      <a16:creationId xmlns:a16="http://schemas.microsoft.com/office/drawing/2014/main" id="{8C173183-77D9-EF4C-94B7-15C0BEDA5ACD}"/>
                    </a:ext>
                  </a:extLst>
                </p:cNvPr>
                <p:cNvCxnSpPr/>
                <p:nvPr/>
              </p:nvCxnSpPr>
              <p:spPr>
                <a:xfrm>
                  <a:off x="6349966" y="1096154"/>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0C7007AB-2D62-0941-A75A-475C7B2123E8}"/>
                    </a:ext>
                  </a:extLst>
                </p:cNvPr>
                <p:cNvCxnSpPr/>
                <p:nvPr/>
              </p:nvCxnSpPr>
              <p:spPr>
                <a:xfrm>
                  <a:off x="5651876" y="1096153"/>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0349A62-AC59-1144-8AA7-7234F1558D5F}"/>
                    </a:ext>
                  </a:extLst>
                </p:cNvPr>
                <p:cNvCxnSpPr/>
                <p:nvPr/>
              </p:nvCxnSpPr>
              <p:spPr>
                <a:xfrm>
                  <a:off x="7166044" y="1096154"/>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47A7A13-5BF2-D843-84F4-30CF0F5B3BB8}"/>
                    </a:ext>
                  </a:extLst>
                </p:cNvPr>
                <p:cNvCxnSpPr/>
                <p:nvPr/>
              </p:nvCxnSpPr>
              <p:spPr>
                <a:xfrm>
                  <a:off x="7864134" y="1096154"/>
                  <a:ext cx="0" cy="2586076"/>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41DE201C-6E0B-B043-B4B4-93FB7269AA71}"/>
                    </a:ext>
                  </a:extLst>
                </p:cNvPr>
                <p:cNvCxnSpPr/>
                <p:nvPr/>
              </p:nvCxnSpPr>
              <p:spPr>
                <a:xfrm>
                  <a:off x="5354204" y="1327161"/>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334DF7C7-F196-CE48-8E55-B20A28532F78}"/>
                    </a:ext>
                  </a:extLst>
                </p:cNvPr>
                <p:cNvCxnSpPr/>
                <p:nvPr/>
              </p:nvCxnSpPr>
              <p:spPr>
                <a:xfrm>
                  <a:off x="5354200" y="2015419"/>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4F866709-8D8A-2541-9CF7-C57C57F12B16}"/>
                    </a:ext>
                  </a:extLst>
                </p:cNvPr>
                <p:cNvCxnSpPr/>
                <p:nvPr/>
              </p:nvCxnSpPr>
              <p:spPr>
                <a:xfrm>
                  <a:off x="5354204" y="2772503"/>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BAD7DDD-9ECA-2A41-AC1A-BFBED7EA0807}"/>
                    </a:ext>
                  </a:extLst>
                </p:cNvPr>
                <p:cNvCxnSpPr/>
                <p:nvPr/>
              </p:nvCxnSpPr>
              <p:spPr>
                <a:xfrm>
                  <a:off x="5354204" y="3391935"/>
                  <a:ext cx="2796738"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1" name="Straight Connector 80">
              <a:extLst>
                <a:ext uri="{FF2B5EF4-FFF2-40B4-BE49-F238E27FC236}">
                  <a16:creationId xmlns:a16="http://schemas.microsoft.com/office/drawing/2014/main" id="{91CAFDED-B05A-C944-95CF-C51D9D4DB817}"/>
                </a:ext>
              </a:extLst>
            </p:cNvPr>
            <p:cNvCxnSpPr/>
            <p:nvPr/>
          </p:nvCxnSpPr>
          <p:spPr>
            <a:xfrm>
              <a:off x="4918435" y="3721018"/>
              <a:ext cx="0" cy="98365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CA361030-6E9C-5B42-9B67-1A03C684BDAC}"/>
                </a:ext>
              </a:extLst>
            </p:cNvPr>
            <p:cNvCxnSpPr/>
            <p:nvPr/>
          </p:nvCxnSpPr>
          <p:spPr>
            <a:xfrm flipV="1">
              <a:off x="4905795" y="4697143"/>
              <a:ext cx="3416132" cy="41"/>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C5AFD4B0-7B84-2846-924D-59DEB9D53E05}"/>
                </a:ext>
              </a:extLst>
            </p:cNvPr>
            <p:cNvSpPr txBox="1"/>
            <p:nvPr/>
          </p:nvSpPr>
          <p:spPr>
            <a:xfrm rot="16200000">
              <a:off x="4245773" y="4012277"/>
              <a:ext cx="966866" cy="369332"/>
            </a:xfrm>
            <a:prstGeom prst="rect">
              <a:avLst/>
            </a:prstGeom>
            <a:noFill/>
          </p:spPr>
          <p:txBody>
            <a:bodyPr wrap="square" rtlCol="0">
              <a:spAutoFit/>
            </a:bodyPr>
            <a:lstStyle/>
            <a:p>
              <a:r>
                <a:rPr lang="en-US" dirty="0"/>
                <a:t>Power</a:t>
              </a:r>
            </a:p>
          </p:txBody>
        </p:sp>
        <p:sp>
          <p:nvSpPr>
            <p:cNvPr id="84" name="TextBox 83">
              <a:extLst>
                <a:ext uri="{FF2B5EF4-FFF2-40B4-BE49-F238E27FC236}">
                  <a16:creationId xmlns:a16="http://schemas.microsoft.com/office/drawing/2014/main" id="{23648389-67D6-574A-9176-1C3D319042F8}"/>
                </a:ext>
              </a:extLst>
            </p:cNvPr>
            <p:cNvSpPr txBox="1"/>
            <p:nvPr/>
          </p:nvSpPr>
          <p:spPr>
            <a:xfrm>
              <a:off x="8236921" y="4146933"/>
              <a:ext cx="899758" cy="332764"/>
            </a:xfrm>
            <a:prstGeom prst="rect">
              <a:avLst/>
            </a:prstGeom>
            <a:noFill/>
          </p:spPr>
          <p:txBody>
            <a:bodyPr wrap="square" rtlCol="0">
              <a:spAutoFit/>
            </a:bodyPr>
            <a:lstStyle/>
            <a:p>
              <a:r>
                <a:rPr lang="en-US" dirty="0"/>
                <a:t>= 15W</a:t>
              </a:r>
            </a:p>
          </p:txBody>
        </p:sp>
        <p:sp>
          <p:nvSpPr>
            <p:cNvPr id="85" name="Rectangle 84">
              <a:extLst>
                <a:ext uri="{FF2B5EF4-FFF2-40B4-BE49-F238E27FC236}">
                  <a16:creationId xmlns:a16="http://schemas.microsoft.com/office/drawing/2014/main" id="{BE136E10-44DD-CB41-BF48-758040F3A6A8}"/>
                </a:ext>
              </a:extLst>
            </p:cNvPr>
            <p:cNvSpPr/>
            <p:nvPr/>
          </p:nvSpPr>
          <p:spPr bwMode="auto">
            <a:xfrm>
              <a:off x="7349481" y="3730743"/>
              <a:ext cx="428409" cy="93569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9W</a:t>
              </a:r>
            </a:p>
          </p:txBody>
        </p:sp>
        <p:sp>
          <p:nvSpPr>
            <p:cNvPr id="86" name="Rectangle 85">
              <a:extLst>
                <a:ext uri="{FF2B5EF4-FFF2-40B4-BE49-F238E27FC236}">
                  <a16:creationId xmlns:a16="http://schemas.microsoft.com/office/drawing/2014/main" id="{3FDEFE29-225F-314A-A801-A07D1DC2BF5B}"/>
                </a:ext>
              </a:extLst>
            </p:cNvPr>
            <p:cNvSpPr/>
            <p:nvPr/>
          </p:nvSpPr>
          <p:spPr bwMode="auto">
            <a:xfrm>
              <a:off x="6276439" y="4238202"/>
              <a:ext cx="428409" cy="43230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4W</a:t>
              </a:r>
            </a:p>
          </p:txBody>
        </p:sp>
        <p:sp>
          <p:nvSpPr>
            <p:cNvPr id="87" name="Rectangle 86">
              <a:extLst>
                <a:ext uri="{FF2B5EF4-FFF2-40B4-BE49-F238E27FC236}">
                  <a16:creationId xmlns:a16="http://schemas.microsoft.com/office/drawing/2014/main" id="{59ADA70C-6F17-AA45-BAA9-DE8C7245FEDC}"/>
                </a:ext>
              </a:extLst>
            </p:cNvPr>
            <p:cNvSpPr/>
            <p:nvPr/>
          </p:nvSpPr>
          <p:spPr bwMode="auto">
            <a:xfrm>
              <a:off x="5203397" y="4359398"/>
              <a:ext cx="428409" cy="305147"/>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2W</a:t>
              </a:r>
            </a:p>
          </p:txBody>
        </p:sp>
        <p:pic>
          <p:nvPicPr>
            <p:cNvPr id="89" name="Picture 88">
              <a:extLst>
                <a:ext uri="{FF2B5EF4-FFF2-40B4-BE49-F238E27FC236}">
                  <a16:creationId xmlns:a16="http://schemas.microsoft.com/office/drawing/2014/main" id="{D3EFE0D8-0DD8-794F-B79B-1ABEAB8C4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599" y="2838752"/>
              <a:ext cx="890954" cy="731520"/>
            </a:xfrm>
            <a:prstGeom prst="rect">
              <a:avLst/>
            </a:prstGeom>
          </p:spPr>
        </p:pic>
        <p:pic>
          <p:nvPicPr>
            <p:cNvPr id="90" name="Picture 89">
              <a:extLst>
                <a:ext uri="{FF2B5EF4-FFF2-40B4-BE49-F238E27FC236}">
                  <a16:creationId xmlns:a16="http://schemas.microsoft.com/office/drawing/2014/main" id="{C0D8B55C-8884-9042-AA86-93F96CDB1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366" y="2819934"/>
              <a:ext cx="731261" cy="731261"/>
            </a:xfrm>
            <a:prstGeom prst="rect">
              <a:avLst/>
            </a:prstGeom>
          </p:spPr>
        </p:pic>
        <p:pic>
          <p:nvPicPr>
            <p:cNvPr id="91" name="Picture 90">
              <a:extLst>
                <a:ext uri="{FF2B5EF4-FFF2-40B4-BE49-F238E27FC236}">
                  <a16:creationId xmlns:a16="http://schemas.microsoft.com/office/drawing/2014/main" id="{D4E4C49A-8206-754D-B8E6-58F8AAEAA8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2372" y="2832759"/>
              <a:ext cx="562708" cy="731520"/>
            </a:xfrm>
            <a:prstGeom prst="rect">
              <a:avLst/>
            </a:prstGeom>
          </p:spPr>
        </p:pic>
        <p:cxnSp>
          <p:nvCxnSpPr>
            <p:cNvPr id="92" name="Straight Arrow Connector 91">
              <a:extLst>
                <a:ext uri="{FF2B5EF4-FFF2-40B4-BE49-F238E27FC236}">
                  <a16:creationId xmlns:a16="http://schemas.microsoft.com/office/drawing/2014/main" id="{7EDEFEA4-4219-DA40-A153-F729ADDF5F6D}"/>
                </a:ext>
              </a:extLst>
            </p:cNvPr>
            <p:cNvCxnSpPr/>
            <p:nvPr/>
          </p:nvCxnSpPr>
          <p:spPr>
            <a:xfrm flipH="1" flipV="1">
              <a:off x="4608844" y="2063763"/>
              <a:ext cx="513528" cy="113475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8CD5C15-CCED-7343-A71B-22C514C11866}"/>
                </a:ext>
              </a:extLst>
            </p:cNvPr>
            <p:cNvCxnSpPr>
              <a:stCxn id="93" idx="0"/>
            </p:cNvCxnSpPr>
            <p:nvPr/>
          </p:nvCxnSpPr>
          <p:spPr>
            <a:xfrm flipH="1" flipV="1">
              <a:off x="4590566" y="2288239"/>
              <a:ext cx="1734431" cy="53169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1C980F47-CC5A-5947-9F43-1B25FB194240}"/>
                </a:ext>
              </a:extLst>
            </p:cNvPr>
            <p:cNvCxnSpPr>
              <a:stCxn id="92" idx="0"/>
            </p:cNvCxnSpPr>
            <p:nvPr/>
          </p:nvCxnSpPr>
          <p:spPr>
            <a:xfrm flipH="1" flipV="1">
              <a:off x="5282176" y="2245854"/>
              <a:ext cx="2172900" cy="592898"/>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95" name="Rectangle 7">
            <a:extLst>
              <a:ext uri="{FF2B5EF4-FFF2-40B4-BE49-F238E27FC236}">
                <a16:creationId xmlns:a16="http://schemas.microsoft.com/office/drawing/2014/main" id="{D2266484-BFBD-4B43-AB61-8E787D536D74}"/>
              </a:ext>
            </a:extLst>
          </p:cNvPr>
          <p:cNvSpPr>
            <a:spLocks noChangeArrowheads="1"/>
          </p:cNvSpPr>
          <p:nvPr/>
        </p:nvSpPr>
        <p:spPr bwMode="auto">
          <a:xfrm>
            <a:off x="1984568" y="2997263"/>
            <a:ext cx="8225866" cy="1384995"/>
          </a:xfrm>
          <a:prstGeom prst="rect">
            <a:avLst/>
          </a:prstGeom>
          <a:solidFill>
            <a:srgbClr val="376092"/>
          </a:solidFill>
          <a:ln w="38100">
            <a:solidFill>
              <a:schemeClr val="tx1"/>
            </a:solidFill>
            <a:miter lim="800000"/>
            <a:headEnd/>
            <a:tailEnd/>
          </a:ln>
        </p:spPr>
        <p:txBody>
          <a:bodyPr wrap="square" anchor="b" anchorCtr="0">
            <a:spAutoFit/>
          </a:bodyPr>
          <a:lstStyle/>
          <a:p>
            <a:pPr algn="ctr" eaLnBrk="0" hangingPunct="0"/>
            <a:r>
              <a:rPr lang="en-US" sz="2800" dirty="0">
                <a:solidFill>
                  <a:schemeClr val="bg1"/>
                </a:solidFill>
                <a:latin typeface="Calibri" panose="020F0502020204030204" pitchFamily="34" charset="0"/>
                <a:cs typeface="Calibri" panose="020F0502020204030204" pitchFamily="34" charset="0"/>
              </a:rPr>
              <a:t>So, which ranks have more work and which have less?</a:t>
            </a:r>
          </a:p>
          <a:p>
            <a:pPr algn="ctr" eaLnBrk="0" hangingPunct="0"/>
            <a:r>
              <a:rPr lang="en-US" sz="2800" dirty="0">
                <a:solidFill>
                  <a:schemeClr val="bg1"/>
                </a:solidFill>
                <a:latin typeface="Calibri" panose="020F0502020204030204" pitchFamily="34" charset="0"/>
                <a:cs typeface="Calibri" panose="020F0502020204030204" pitchFamily="34" charset="0"/>
              </a:rPr>
              <a:t>We need to know this before they start executing.</a:t>
            </a:r>
          </a:p>
          <a:p>
            <a:pPr algn="ctr" eaLnBrk="0" hangingPunct="0"/>
            <a:r>
              <a:rPr lang="en-US" sz="2800" dirty="0">
                <a:solidFill>
                  <a:schemeClr val="bg1"/>
                </a:solidFill>
                <a:latin typeface="Calibri" panose="020F0502020204030204" pitchFamily="34" charset="0"/>
                <a:cs typeface="Calibri" panose="020F0502020204030204" pitchFamily="34" charset="0"/>
              </a:rPr>
              <a:t>Idea: Use performance modeling.</a:t>
            </a:r>
          </a:p>
        </p:txBody>
      </p:sp>
      <p:sp>
        <p:nvSpPr>
          <p:cNvPr id="38" name="TextBox 37">
            <a:extLst>
              <a:ext uri="{FF2B5EF4-FFF2-40B4-BE49-F238E27FC236}">
                <a16:creationId xmlns:a16="http://schemas.microsoft.com/office/drawing/2014/main" id="{47D64418-8E5F-374C-86AE-1FEA27FBA93F}"/>
              </a:ext>
            </a:extLst>
          </p:cNvPr>
          <p:cNvSpPr txBox="1"/>
          <p:nvPr/>
        </p:nvSpPr>
        <p:spPr>
          <a:xfrm>
            <a:off x="8264323" y="5761314"/>
            <a:ext cx="1073410" cy="369332"/>
          </a:xfrm>
          <a:prstGeom prst="rect">
            <a:avLst/>
          </a:prstGeom>
          <a:noFill/>
        </p:spPr>
        <p:txBody>
          <a:bodyPr wrap="square" rtlCol="0">
            <a:spAutoFit/>
          </a:bodyPr>
          <a:lstStyle/>
          <a:p>
            <a:r>
              <a:rPr lang="en-US" dirty="0"/>
              <a:t>Rank</a:t>
            </a:r>
          </a:p>
        </p:txBody>
      </p:sp>
    </p:spTree>
    <p:extLst>
      <p:ext uri="{BB962C8B-B14F-4D97-AF65-F5344CB8AC3E}">
        <p14:creationId xmlns:p14="http://schemas.microsoft.com/office/powerpoint/2010/main" val="39860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E299163-15BB-7D4E-9327-C5AE7A1F5144}"/>
              </a:ext>
            </a:extLst>
          </p:cNvPr>
          <p:cNvSpPr>
            <a:spLocks noGrp="1"/>
          </p:cNvSpPr>
          <p:nvPr>
            <p:ph idx="1"/>
          </p:nvPr>
        </p:nvSpPr>
        <p:spPr/>
        <p:txBody>
          <a:bodyPr/>
          <a:lstStyle/>
          <a:p>
            <a:r>
              <a:rPr lang="en-US" dirty="0"/>
              <a:t>This study: </a:t>
            </a:r>
            <a:r>
              <a:rPr lang="en-US" dirty="0" err="1"/>
              <a:t>PaViz</a:t>
            </a:r>
            <a:endParaRPr lang="en-US" dirty="0"/>
          </a:p>
          <a:p>
            <a:pPr lvl="1"/>
            <a:r>
              <a:rPr lang="en-US" sz="2400" dirty="0"/>
              <a:t>Software power-aware runtime framework</a:t>
            </a:r>
          </a:p>
          <a:p>
            <a:pPr lvl="1"/>
            <a:r>
              <a:rPr lang="en-US" sz="2400" dirty="0"/>
              <a:t>Uses predicted execution times per node to assign a schedule of power allocations</a:t>
            </a:r>
          </a:p>
          <a:p>
            <a:pPr lvl="1"/>
            <a:endParaRPr lang="en-US" dirty="0"/>
          </a:p>
          <a:p>
            <a:r>
              <a:rPr lang="en-US" dirty="0"/>
              <a:t>System focus is on rendering</a:t>
            </a:r>
          </a:p>
          <a:p>
            <a:pPr lvl="1"/>
            <a:r>
              <a:rPr lang="en-US" sz="2400" dirty="0"/>
              <a:t>Key phase in the visualization pipeline</a:t>
            </a:r>
            <a:endParaRPr lang="en-US" sz="2400" b="1" dirty="0"/>
          </a:p>
          <a:p>
            <a:pPr lvl="1"/>
            <a:r>
              <a:rPr lang="en-US" sz="2400" dirty="0"/>
              <a:t>Incorporates an existing performance model</a:t>
            </a:r>
          </a:p>
          <a:p>
            <a:pPr lvl="1"/>
            <a:r>
              <a:rPr lang="en-US" sz="2400" dirty="0"/>
              <a:t>Typically a very fast operation, but could be 					      very time-consuming (CINEMA)</a:t>
            </a:r>
          </a:p>
        </p:txBody>
      </p:sp>
      <p:sp>
        <p:nvSpPr>
          <p:cNvPr id="4" name="Title 3">
            <a:extLst>
              <a:ext uri="{FF2B5EF4-FFF2-40B4-BE49-F238E27FC236}">
                <a16:creationId xmlns:a16="http://schemas.microsoft.com/office/drawing/2014/main" id="{978FDF0B-EA26-ED46-8B03-198E12A38A78}"/>
              </a:ext>
            </a:extLst>
          </p:cNvPr>
          <p:cNvSpPr>
            <a:spLocks noGrp="1"/>
          </p:cNvSpPr>
          <p:nvPr>
            <p:ph type="title"/>
          </p:nvPr>
        </p:nvSpPr>
        <p:spPr/>
        <p:txBody>
          <a:bodyPr/>
          <a:lstStyle/>
          <a:p>
            <a:r>
              <a:rPr lang="en-US" dirty="0" err="1"/>
              <a:t>PaViz</a:t>
            </a:r>
            <a:r>
              <a:rPr lang="en-US" dirty="0"/>
              <a:t>: </a:t>
            </a:r>
            <a:r>
              <a:rPr lang="en-US" u="sng" dirty="0"/>
              <a:t>P</a:t>
            </a:r>
            <a:r>
              <a:rPr lang="en-US" dirty="0"/>
              <a:t>ower-</a:t>
            </a:r>
            <a:r>
              <a:rPr lang="en-US" u="sng" dirty="0"/>
              <a:t>A</a:t>
            </a:r>
            <a:r>
              <a:rPr lang="en-US" dirty="0"/>
              <a:t>ware </a:t>
            </a:r>
            <a:r>
              <a:rPr lang="en-US" u="sng" dirty="0"/>
              <a:t>Vis</a:t>
            </a:r>
            <a:r>
              <a:rPr lang="en-US" dirty="0"/>
              <a:t>ualization Runtime Framework</a:t>
            </a:r>
          </a:p>
        </p:txBody>
      </p:sp>
      <p:grpSp>
        <p:nvGrpSpPr>
          <p:cNvPr id="6" name="Group 5">
            <a:extLst>
              <a:ext uri="{FF2B5EF4-FFF2-40B4-BE49-F238E27FC236}">
                <a16:creationId xmlns:a16="http://schemas.microsoft.com/office/drawing/2014/main" id="{4B2D8211-76C1-8845-9059-D09F157E9241}"/>
              </a:ext>
            </a:extLst>
          </p:cNvPr>
          <p:cNvGrpSpPr/>
          <p:nvPr/>
        </p:nvGrpSpPr>
        <p:grpSpPr>
          <a:xfrm>
            <a:off x="7170315" y="2536769"/>
            <a:ext cx="2882427" cy="2623060"/>
            <a:chOff x="4718648" y="1077516"/>
            <a:chExt cx="3968496" cy="3616609"/>
          </a:xfrm>
        </p:grpSpPr>
        <p:pic>
          <p:nvPicPr>
            <p:cNvPr id="7" name="Picture 6">
              <a:extLst>
                <a:ext uri="{FF2B5EF4-FFF2-40B4-BE49-F238E27FC236}">
                  <a16:creationId xmlns:a16="http://schemas.microsoft.com/office/drawing/2014/main" id="{72180091-92BC-FC47-BFBC-E486BE07E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648" y="1077516"/>
              <a:ext cx="3968496" cy="3616609"/>
            </a:xfrm>
            <a:prstGeom prst="rect">
              <a:avLst/>
            </a:prstGeom>
          </p:spPr>
        </p:pic>
        <p:sp>
          <p:nvSpPr>
            <p:cNvPr id="8" name="Rectangle 7">
              <a:extLst>
                <a:ext uri="{FF2B5EF4-FFF2-40B4-BE49-F238E27FC236}">
                  <a16:creationId xmlns:a16="http://schemas.microsoft.com/office/drawing/2014/main" id="{8A1F6C75-23E2-DC47-BF2A-9077DB4D8119}"/>
                </a:ext>
              </a:extLst>
            </p:cNvPr>
            <p:cNvSpPr/>
            <p:nvPr/>
          </p:nvSpPr>
          <p:spPr bwMode="auto">
            <a:xfrm>
              <a:off x="5378245" y="4227872"/>
              <a:ext cx="2182761" cy="314633"/>
            </a:xfrm>
            <a:prstGeom prst="rect">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Rectangle 8">
              <a:extLst>
                <a:ext uri="{FF2B5EF4-FFF2-40B4-BE49-F238E27FC236}">
                  <a16:creationId xmlns:a16="http://schemas.microsoft.com/office/drawing/2014/main" id="{8D9B6C76-3A5B-2040-9B6B-44F0D0C06629}"/>
                </a:ext>
              </a:extLst>
            </p:cNvPr>
            <p:cNvSpPr/>
            <p:nvPr/>
          </p:nvSpPr>
          <p:spPr bwMode="auto">
            <a:xfrm rot="16200000">
              <a:off x="3884146" y="2949273"/>
              <a:ext cx="2182761" cy="374433"/>
            </a:xfrm>
            <a:prstGeom prst="rect">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cxnSp>
        <p:nvCxnSpPr>
          <p:cNvPr id="10" name="Straight Arrow Connector 9">
            <a:extLst>
              <a:ext uri="{FF2B5EF4-FFF2-40B4-BE49-F238E27FC236}">
                <a16:creationId xmlns:a16="http://schemas.microsoft.com/office/drawing/2014/main" id="{7FCDB668-D979-A047-A12F-950BD1A00071}"/>
              </a:ext>
            </a:extLst>
          </p:cNvPr>
          <p:cNvCxnSpPr>
            <a:cxnSpLocks/>
          </p:cNvCxnSpPr>
          <p:nvPr/>
        </p:nvCxnSpPr>
        <p:spPr>
          <a:xfrm flipV="1">
            <a:off x="5286646" y="4430486"/>
            <a:ext cx="2256825" cy="31110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BB85244-B891-014E-B3FA-584362AB62AD}"/>
              </a:ext>
            </a:extLst>
          </p:cNvPr>
          <p:cNvSpPr txBox="1"/>
          <p:nvPr/>
        </p:nvSpPr>
        <p:spPr>
          <a:xfrm>
            <a:off x="9527849" y="5326878"/>
            <a:ext cx="2655186" cy="1077218"/>
          </a:xfrm>
          <a:prstGeom prst="rect">
            <a:avLst/>
          </a:prstGeom>
          <a:solidFill>
            <a:schemeClr val="bg1"/>
          </a:solidFill>
        </p:spPr>
        <p:txBody>
          <a:bodyPr wrap="square" rtlCol="0">
            <a:spAutoFit/>
          </a:bodyPr>
          <a:lstStyle/>
          <a:p>
            <a:r>
              <a:rPr lang="en-US" sz="1600" dirty="0"/>
              <a:t>Ahrens et. al “An image-based approach to extreme scale </a:t>
            </a:r>
            <a:r>
              <a:rPr lang="en-US" sz="1600" i="1" dirty="0"/>
              <a:t>in situ</a:t>
            </a:r>
            <a:r>
              <a:rPr lang="en-US" sz="1600" dirty="0"/>
              <a:t> visualization and analysis”</a:t>
            </a:r>
          </a:p>
        </p:txBody>
      </p:sp>
    </p:spTree>
    <p:extLst>
      <p:ext uri="{BB962C8B-B14F-4D97-AF65-F5344CB8AC3E}">
        <p14:creationId xmlns:p14="http://schemas.microsoft.com/office/powerpoint/2010/main" val="406408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01DE-5FFD-534C-8538-404B704052F7}"/>
              </a:ext>
            </a:extLst>
          </p:cNvPr>
          <p:cNvSpPr>
            <a:spLocks noGrp="1"/>
          </p:cNvSpPr>
          <p:nvPr>
            <p:ph type="title"/>
          </p:nvPr>
        </p:nvSpPr>
        <p:spPr/>
        <p:txBody>
          <a:bodyPr/>
          <a:lstStyle/>
          <a:p>
            <a:r>
              <a:rPr lang="en-US" dirty="0"/>
              <a:t>Study Overview</a:t>
            </a:r>
          </a:p>
        </p:txBody>
      </p:sp>
      <p:sp>
        <p:nvSpPr>
          <p:cNvPr id="3" name="Content Placeholder 2">
            <a:extLst>
              <a:ext uri="{FF2B5EF4-FFF2-40B4-BE49-F238E27FC236}">
                <a16:creationId xmlns:a16="http://schemas.microsoft.com/office/drawing/2014/main" id="{1E44A700-102D-8D46-9972-F5DF07512F96}"/>
              </a:ext>
            </a:extLst>
          </p:cNvPr>
          <p:cNvSpPr>
            <a:spLocks noGrp="1"/>
          </p:cNvSpPr>
          <p:nvPr>
            <p:ph idx="1"/>
          </p:nvPr>
        </p:nvSpPr>
        <p:spPr/>
        <p:txBody>
          <a:bodyPr/>
          <a:lstStyle/>
          <a:p>
            <a:r>
              <a:rPr lang="en-US" dirty="0"/>
              <a:t>Rendering workload</a:t>
            </a:r>
          </a:p>
        </p:txBody>
      </p:sp>
      <p:sp>
        <p:nvSpPr>
          <p:cNvPr id="4" name="Content Placeholder 3">
            <a:extLst>
              <a:ext uri="{FF2B5EF4-FFF2-40B4-BE49-F238E27FC236}">
                <a16:creationId xmlns:a16="http://schemas.microsoft.com/office/drawing/2014/main" id="{A39160AF-C193-204C-8A1E-25D69F4055A2}"/>
              </a:ext>
            </a:extLst>
          </p:cNvPr>
          <p:cNvSpPr>
            <a:spLocks noGrp="1"/>
          </p:cNvSpPr>
          <p:nvPr>
            <p:ph idx="10"/>
          </p:nvPr>
        </p:nvSpPr>
        <p:spPr/>
        <p:txBody>
          <a:bodyPr/>
          <a:lstStyle/>
          <a:p>
            <a:endParaRPr lang="en-US" dirty="0"/>
          </a:p>
          <a:p>
            <a:endParaRPr lang="en-US" dirty="0"/>
          </a:p>
          <a:p>
            <a:endParaRPr lang="en-US" dirty="0"/>
          </a:p>
          <a:p>
            <a:r>
              <a:rPr lang="en-US" dirty="0"/>
              <a:t>Camera position affects imbalance level</a:t>
            </a:r>
          </a:p>
          <a:p>
            <a:pPr lvl="1" defTabSz="914400"/>
            <a:r>
              <a:rPr lang="en-US" sz="2400" b="1" dirty="0"/>
              <a:t>Imbalance Factor</a:t>
            </a:r>
            <a:r>
              <a:rPr lang="en-US" sz="2400" dirty="0"/>
              <a:t> = max runtime/min runtime</a:t>
            </a:r>
          </a:p>
          <a:p>
            <a:pPr lvl="1" defTabSz="914400"/>
            <a:r>
              <a:rPr lang="en-US" sz="2400" dirty="0"/>
              <a:t>High </a:t>
            </a:r>
            <a:r>
              <a:rPr lang="en-US" sz="2400" b="1" dirty="0"/>
              <a:t>Imbalance Factor</a:t>
            </a:r>
            <a:r>
              <a:rPr lang="en-US" sz="2400" dirty="0"/>
              <a:t> = more imbalanced</a:t>
            </a:r>
          </a:p>
        </p:txBody>
      </p:sp>
      <p:pic>
        <p:nvPicPr>
          <p:cNvPr id="5" name="Picture 4">
            <a:extLst>
              <a:ext uri="{FF2B5EF4-FFF2-40B4-BE49-F238E27FC236}">
                <a16:creationId xmlns:a16="http://schemas.microsoft.com/office/drawing/2014/main" id="{4E6CF3DF-54A6-C84C-97C4-69BD7807F72B}"/>
              </a:ext>
            </a:extLst>
          </p:cNvPr>
          <p:cNvPicPr>
            <a:picLocks noChangeAspect="1"/>
          </p:cNvPicPr>
          <p:nvPr/>
        </p:nvPicPr>
        <p:blipFill rotWithShape="1">
          <a:blip r:embed="rId2">
            <a:extLst>
              <a:ext uri="{28A0092B-C50C-407E-A947-70E740481C1C}">
                <a14:useLocalDpi xmlns:a14="http://schemas.microsoft.com/office/drawing/2010/main" val="0"/>
              </a:ext>
            </a:extLst>
          </a:blip>
          <a:srcRect l="69133"/>
          <a:stretch/>
        </p:blipFill>
        <p:spPr>
          <a:xfrm>
            <a:off x="1196565" y="4361236"/>
            <a:ext cx="1300450" cy="1302346"/>
          </a:xfrm>
          <a:prstGeom prst="rect">
            <a:avLst/>
          </a:prstGeom>
        </p:spPr>
      </p:pic>
      <p:pic>
        <p:nvPicPr>
          <p:cNvPr id="6" name="Picture 5">
            <a:extLst>
              <a:ext uri="{FF2B5EF4-FFF2-40B4-BE49-F238E27FC236}">
                <a16:creationId xmlns:a16="http://schemas.microsoft.com/office/drawing/2014/main" id="{6A52847C-62EC-DD47-9C9B-C0306E1E244E}"/>
              </a:ext>
            </a:extLst>
          </p:cNvPr>
          <p:cNvPicPr>
            <a:picLocks noChangeAspect="1"/>
          </p:cNvPicPr>
          <p:nvPr/>
        </p:nvPicPr>
        <p:blipFill rotWithShape="1">
          <a:blip r:embed="rId2">
            <a:extLst>
              <a:ext uri="{28A0092B-C50C-407E-A947-70E740481C1C}">
                <a14:useLocalDpi xmlns:a14="http://schemas.microsoft.com/office/drawing/2010/main" val="0"/>
              </a:ext>
            </a:extLst>
          </a:blip>
          <a:srcRect l="34643" r="34483"/>
          <a:stretch/>
        </p:blipFill>
        <p:spPr>
          <a:xfrm>
            <a:off x="2590400" y="4366656"/>
            <a:ext cx="1300721" cy="1302346"/>
          </a:xfrm>
          <a:prstGeom prst="rect">
            <a:avLst/>
          </a:prstGeom>
        </p:spPr>
      </p:pic>
      <p:pic>
        <p:nvPicPr>
          <p:cNvPr id="7" name="Picture 6">
            <a:extLst>
              <a:ext uri="{FF2B5EF4-FFF2-40B4-BE49-F238E27FC236}">
                <a16:creationId xmlns:a16="http://schemas.microsoft.com/office/drawing/2014/main" id="{A10A582A-6867-6446-97EF-3E50A600F2C1}"/>
              </a:ext>
            </a:extLst>
          </p:cNvPr>
          <p:cNvPicPr>
            <a:picLocks noChangeAspect="1"/>
          </p:cNvPicPr>
          <p:nvPr/>
        </p:nvPicPr>
        <p:blipFill rotWithShape="1">
          <a:blip r:embed="rId2">
            <a:extLst>
              <a:ext uri="{28A0092B-C50C-407E-A947-70E740481C1C}">
                <a14:useLocalDpi xmlns:a14="http://schemas.microsoft.com/office/drawing/2010/main" val="0"/>
              </a:ext>
            </a:extLst>
          </a:blip>
          <a:srcRect r="68813"/>
          <a:stretch/>
        </p:blipFill>
        <p:spPr>
          <a:xfrm>
            <a:off x="3990068" y="4361236"/>
            <a:ext cx="1313932" cy="1302346"/>
          </a:xfrm>
          <a:prstGeom prst="rect">
            <a:avLst/>
          </a:prstGeom>
        </p:spPr>
      </p:pic>
      <p:sp>
        <p:nvSpPr>
          <p:cNvPr id="8" name="TextBox 7">
            <a:extLst>
              <a:ext uri="{FF2B5EF4-FFF2-40B4-BE49-F238E27FC236}">
                <a16:creationId xmlns:a16="http://schemas.microsoft.com/office/drawing/2014/main" id="{DB5D0B1D-473D-2645-BAB4-CC53B781281E}"/>
              </a:ext>
            </a:extLst>
          </p:cNvPr>
          <p:cNvSpPr txBox="1"/>
          <p:nvPr/>
        </p:nvSpPr>
        <p:spPr>
          <a:xfrm>
            <a:off x="2484702" y="2680988"/>
            <a:ext cx="764418" cy="338554"/>
          </a:xfrm>
          <a:prstGeom prst="rect">
            <a:avLst/>
          </a:prstGeom>
          <a:noFill/>
        </p:spPr>
        <p:txBody>
          <a:bodyPr wrap="square" rtlCol="0">
            <a:spAutoFit/>
          </a:bodyPr>
          <a:lstStyle/>
          <a:p>
            <a:r>
              <a:rPr lang="en-US" sz="1600" dirty="0">
                <a:latin typeface="Calibri" charset="0"/>
                <a:ea typeface="Calibri" charset="0"/>
                <a:cs typeface="Calibri" charset="0"/>
              </a:rPr>
              <a:t>Rank</a:t>
            </a:r>
          </a:p>
        </p:txBody>
      </p:sp>
      <p:sp>
        <p:nvSpPr>
          <p:cNvPr id="9" name="TextBox 8">
            <a:extLst>
              <a:ext uri="{FF2B5EF4-FFF2-40B4-BE49-F238E27FC236}">
                <a16:creationId xmlns:a16="http://schemas.microsoft.com/office/drawing/2014/main" id="{D08276BA-7E11-ED47-9E44-2C6B41B91F6F}"/>
              </a:ext>
            </a:extLst>
          </p:cNvPr>
          <p:cNvSpPr txBox="1"/>
          <p:nvPr/>
        </p:nvSpPr>
        <p:spPr>
          <a:xfrm>
            <a:off x="4176881" y="3756356"/>
            <a:ext cx="1738667" cy="584775"/>
          </a:xfrm>
          <a:prstGeom prst="rect">
            <a:avLst/>
          </a:prstGeom>
          <a:noFill/>
        </p:spPr>
        <p:txBody>
          <a:bodyPr wrap="square" rtlCol="0">
            <a:spAutoFit/>
          </a:bodyPr>
          <a:lstStyle/>
          <a:p>
            <a:r>
              <a:rPr lang="en-US" sz="1600" i="1" dirty="0">
                <a:latin typeface="Calibri" charset="0"/>
                <a:ea typeface="Calibri" charset="0"/>
                <a:cs typeface="Calibri" charset="0"/>
              </a:rPr>
              <a:t>Camera inside</a:t>
            </a:r>
            <a:r>
              <a:rPr lang="en-US" sz="1600" dirty="0">
                <a:latin typeface="Calibri" charset="0"/>
                <a:ea typeface="Calibri" charset="0"/>
                <a:cs typeface="Calibri" charset="0"/>
              </a:rPr>
              <a:t>: Imbalanced work</a:t>
            </a:r>
          </a:p>
        </p:txBody>
      </p:sp>
      <p:grpSp>
        <p:nvGrpSpPr>
          <p:cNvPr id="10" name="Group 9">
            <a:extLst>
              <a:ext uri="{FF2B5EF4-FFF2-40B4-BE49-F238E27FC236}">
                <a16:creationId xmlns:a16="http://schemas.microsoft.com/office/drawing/2014/main" id="{A995F132-0AA7-544F-A8B9-0380039FBE7D}"/>
              </a:ext>
            </a:extLst>
          </p:cNvPr>
          <p:cNvGrpSpPr/>
          <p:nvPr/>
        </p:nvGrpSpPr>
        <p:grpSpPr>
          <a:xfrm>
            <a:off x="1140994" y="1993200"/>
            <a:ext cx="1746031" cy="1960843"/>
            <a:chOff x="972541" y="1386348"/>
            <a:chExt cx="2939507" cy="3212795"/>
          </a:xfrm>
        </p:grpSpPr>
        <p:sp>
          <p:nvSpPr>
            <p:cNvPr id="11" name="Triangle 10">
              <a:extLst>
                <a:ext uri="{FF2B5EF4-FFF2-40B4-BE49-F238E27FC236}">
                  <a16:creationId xmlns:a16="http://schemas.microsoft.com/office/drawing/2014/main" id="{F6C85AA7-8AED-1E4E-A7DD-22E4CBEF267C}"/>
                </a:ext>
              </a:extLst>
            </p:cNvPr>
            <p:cNvSpPr/>
            <p:nvPr/>
          </p:nvSpPr>
          <p:spPr bwMode="auto">
            <a:xfrm rot="10800000">
              <a:off x="972541" y="1386348"/>
              <a:ext cx="2939507" cy="2660654"/>
            </a:xfrm>
            <a:prstGeom prst="triangle">
              <a:avLst/>
            </a:prstGeom>
            <a:gradFill flip="none" rotWithShape="1">
              <a:gsLst>
                <a:gs pos="0">
                  <a:schemeClr val="bg1">
                    <a:lumMod val="65000"/>
                    <a:tint val="66000"/>
                    <a:satMod val="160000"/>
                    <a:alpha val="29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2" name="Group 11">
              <a:extLst>
                <a:ext uri="{FF2B5EF4-FFF2-40B4-BE49-F238E27FC236}">
                  <a16:creationId xmlns:a16="http://schemas.microsoft.com/office/drawing/2014/main" id="{EE05A8B2-410A-9C4C-AEEB-2CFDF8250664}"/>
                </a:ext>
              </a:extLst>
            </p:cNvPr>
            <p:cNvGrpSpPr/>
            <p:nvPr/>
          </p:nvGrpSpPr>
          <p:grpSpPr>
            <a:xfrm>
              <a:off x="1785698" y="1531473"/>
              <a:ext cx="1280162" cy="3067670"/>
              <a:chOff x="1785698" y="1531473"/>
              <a:chExt cx="1280162" cy="3067670"/>
            </a:xfrm>
          </p:grpSpPr>
          <p:sp>
            <p:nvSpPr>
              <p:cNvPr id="13" name="Rectangle 12">
                <a:extLst>
                  <a:ext uri="{FF2B5EF4-FFF2-40B4-BE49-F238E27FC236}">
                    <a16:creationId xmlns:a16="http://schemas.microsoft.com/office/drawing/2014/main" id="{EB6C969E-81A1-5245-991E-0EEDA3128704}"/>
                  </a:ext>
                </a:extLst>
              </p:cNvPr>
              <p:cNvSpPr/>
              <p:nvPr/>
            </p:nvSpPr>
            <p:spPr bwMode="auto">
              <a:xfrm>
                <a:off x="2339911" y="4238600"/>
                <a:ext cx="204506" cy="36054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Triangle 13">
                <a:extLst>
                  <a:ext uri="{FF2B5EF4-FFF2-40B4-BE49-F238E27FC236}">
                    <a16:creationId xmlns:a16="http://schemas.microsoft.com/office/drawing/2014/main" id="{44B60565-CEBC-2743-887D-44195A1AC18E}"/>
                  </a:ext>
                </a:extLst>
              </p:cNvPr>
              <p:cNvSpPr/>
              <p:nvPr/>
            </p:nvSpPr>
            <p:spPr bwMode="auto">
              <a:xfrm rot="10800000">
                <a:off x="2333185" y="4047525"/>
                <a:ext cx="217957" cy="178982"/>
              </a:xfrm>
              <a:prstGeom prst="triangl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5" name="Group 14">
                <a:extLst>
                  <a:ext uri="{FF2B5EF4-FFF2-40B4-BE49-F238E27FC236}">
                    <a16:creationId xmlns:a16="http://schemas.microsoft.com/office/drawing/2014/main" id="{55BE0ECC-1E6D-FA4C-9A75-B3F8EFB372E3}"/>
                  </a:ext>
                </a:extLst>
              </p:cNvPr>
              <p:cNvGrpSpPr/>
              <p:nvPr/>
            </p:nvGrpSpPr>
            <p:grpSpPr>
              <a:xfrm>
                <a:off x="1785698" y="1531473"/>
                <a:ext cx="1280162" cy="1329107"/>
                <a:chOff x="4858989" y="2415478"/>
                <a:chExt cx="1280162" cy="1329107"/>
              </a:xfrm>
            </p:grpSpPr>
            <p:grpSp>
              <p:nvGrpSpPr>
                <p:cNvPr id="16" name="Group 15">
                  <a:extLst>
                    <a:ext uri="{FF2B5EF4-FFF2-40B4-BE49-F238E27FC236}">
                      <a16:creationId xmlns:a16="http://schemas.microsoft.com/office/drawing/2014/main" id="{6EA71143-D868-AD45-9CC2-0FD6B5B2EE03}"/>
                    </a:ext>
                  </a:extLst>
                </p:cNvPr>
                <p:cNvGrpSpPr/>
                <p:nvPr/>
              </p:nvGrpSpPr>
              <p:grpSpPr>
                <a:xfrm>
                  <a:off x="4858991" y="2432620"/>
                  <a:ext cx="1280160" cy="1311965"/>
                  <a:chOff x="2305878" y="2051437"/>
                  <a:chExt cx="1280160" cy="1311965"/>
                </a:xfrm>
              </p:grpSpPr>
              <p:sp>
                <p:nvSpPr>
                  <p:cNvPr id="21" name="Rectangle 20">
                    <a:extLst>
                      <a:ext uri="{FF2B5EF4-FFF2-40B4-BE49-F238E27FC236}">
                        <a16:creationId xmlns:a16="http://schemas.microsoft.com/office/drawing/2014/main" id="{53190BE1-934E-844A-95B8-3C36E0152A02}"/>
                      </a:ext>
                    </a:extLst>
                  </p:cNvPr>
                  <p:cNvSpPr/>
                  <p:nvPr/>
                </p:nvSpPr>
                <p:spPr bwMode="auto">
                  <a:xfrm>
                    <a:off x="2305878" y="2051437"/>
                    <a:ext cx="1280160" cy="1311965"/>
                  </a:xfrm>
                  <a:prstGeom prst="rect">
                    <a:avLst/>
                  </a:prstGeom>
                  <a:no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22" name="Straight Connector 21">
                    <a:extLst>
                      <a:ext uri="{FF2B5EF4-FFF2-40B4-BE49-F238E27FC236}">
                        <a16:creationId xmlns:a16="http://schemas.microsoft.com/office/drawing/2014/main" id="{79788739-29D2-5348-B0B7-8A52ECEBEBF9}"/>
                      </a:ext>
                    </a:extLst>
                  </p:cNvPr>
                  <p:cNvCxnSpPr/>
                  <p:nvPr/>
                </p:nvCxnSpPr>
                <p:spPr>
                  <a:xfrm>
                    <a:off x="2945958" y="2051437"/>
                    <a:ext cx="0" cy="1311965"/>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2B06AE9-8228-9F46-8FC8-9587E6BCE7AD}"/>
                      </a:ext>
                    </a:extLst>
                  </p:cNvPr>
                  <p:cNvCxnSpPr/>
                  <p:nvPr/>
                </p:nvCxnSpPr>
                <p:spPr>
                  <a:xfrm>
                    <a:off x="2305878" y="2707420"/>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7" name="Straight Connector 16">
                  <a:extLst>
                    <a:ext uri="{FF2B5EF4-FFF2-40B4-BE49-F238E27FC236}">
                      <a16:creationId xmlns:a16="http://schemas.microsoft.com/office/drawing/2014/main" id="{6B022D5A-52C2-A04D-BE1B-E9E065471C9A}"/>
                    </a:ext>
                  </a:extLst>
                </p:cNvPr>
                <p:cNvCxnSpPr/>
                <p:nvPr/>
              </p:nvCxnSpPr>
              <p:spPr>
                <a:xfrm>
                  <a:off x="5880196" y="2415478"/>
                  <a:ext cx="0" cy="1311965"/>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EC8D66-07DF-F248-86D4-B602FCCE3225}"/>
                    </a:ext>
                  </a:extLst>
                </p:cNvPr>
                <p:cNvCxnSpPr/>
                <p:nvPr/>
              </p:nvCxnSpPr>
              <p:spPr>
                <a:xfrm>
                  <a:off x="5132512" y="2415478"/>
                  <a:ext cx="0" cy="1311965"/>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298EAF8-7895-D24B-9D93-F56C1EBF2DA4}"/>
                    </a:ext>
                  </a:extLst>
                </p:cNvPr>
                <p:cNvCxnSpPr/>
                <p:nvPr/>
              </p:nvCxnSpPr>
              <p:spPr>
                <a:xfrm>
                  <a:off x="4858991" y="3446958"/>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4B2D193-299D-3A41-9EAB-0C22A4678F51}"/>
                    </a:ext>
                  </a:extLst>
                </p:cNvPr>
                <p:cNvCxnSpPr/>
                <p:nvPr/>
              </p:nvCxnSpPr>
              <p:spPr>
                <a:xfrm>
                  <a:off x="4858989" y="2706939"/>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4" name="Group 23">
            <a:extLst>
              <a:ext uri="{FF2B5EF4-FFF2-40B4-BE49-F238E27FC236}">
                <a16:creationId xmlns:a16="http://schemas.microsoft.com/office/drawing/2014/main" id="{163B0B5C-8D46-E941-A97E-05D7A8D92468}"/>
              </a:ext>
            </a:extLst>
          </p:cNvPr>
          <p:cNvGrpSpPr/>
          <p:nvPr/>
        </p:nvGrpSpPr>
        <p:grpSpPr>
          <a:xfrm>
            <a:off x="3176064" y="1991808"/>
            <a:ext cx="1747314" cy="2116312"/>
            <a:chOff x="1506887" y="1137720"/>
            <a:chExt cx="1839133" cy="2017223"/>
          </a:xfrm>
        </p:grpSpPr>
        <p:sp>
          <p:nvSpPr>
            <p:cNvPr id="25" name="Triangle 24">
              <a:extLst>
                <a:ext uri="{FF2B5EF4-FFF2-40B4-BE49-F238E27FC236}">
                  <a16:creationId xmlns:a16="http://schemas.microsoft.com/office/drawing/2014/main" id="{46C65CB1-17C1-D84C-B2F2-82E84CC5D86F}"/>
                </a:ext>
              </a:extLst>
            </p:cNvPr>
            <p:cNvSpPr/>
            <p:nvPr/>
          </p:nvSpPr>
          <p:spPr bwMode="auto">
            <a:xfrm rot="10800000">
              <a:off x="1506887" y="1137720"/>
              <a:ext cx="1839133" cy="1448463"/>
            </a:xfrm>
            <a:prstGeom prst="triangle">
              <a:avLst/>
            </a:prstGeom>
            <a:gradFill flip="none" rotWithShape="1">
              <a:gsLst>
                <a:gs pos="0">
                  <a:schemeClr val="bg1">
                    <a:lumMod val="65000"/>
                    <a:tint val="66000"/>
                    <a:satMod val="160000"/>
                    <a:alpha val="29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6" name="Group 25">
              <a:extLst>
                <a:ext uri="{FF2B5EF4-FFF2-40B4-BE49-F238E27FC236}">
                  <a16:creationId xmlns:a16="http://schemas.microsoft.com/office/drawing/2014/main" id="{E9DC677B-2078-E44E-92BD-30C1E6178402}"/>
                </a:ext>
              </a:extLst>
            </p:cNvPr>
            <p:cNvGrpSpPr/>
            <p:nvPr/>
          </p:nvGrpSpPr>
          <p:grpSpPr>
            <a:xfrm>
              <a:off x="1785698" y="1531473"/>
              <a:ext cx="1280162" cy="1623470"/>
              <a:chOff x="1785698" y="1531473"/>
              <a:chExt cx="1280162" cy="1623470"/>
            </a:xfrm>
          </p:grpSpPr>
          <p:grpSp>
            <p:nvGrpSpPr>
              <p:cNvPr id="27" name="Group 26">
                <a:extLst>
                  <a:ext uri="{FF2B5EF4-FFF2-40B4-BE49-F238E27FC236}">
                    <a16:creationId xmlns:a16="http://schemas.microsoft.com/office/drawing/2014/main" id="{9F7644EA-5205-5944-84C4-D50A8627FAC1}"/>
                  </a:ext>
                </a:extLst>
              </p:cNvPr>
              <p:cNvGrpSpPr/>
              <p:nvPr/>
            </p:nvGrpSpPr>
            <p:grpSpPr>
              <a:xfrm>
                <a:off x="1785698" y="1531473"/>
                <a:ext cx="1280162" cy="1329107"/>
                <a:chOff x="4858989" y="2415478"/>
                <a:chExt cx="1280162" cy="1329107"/>
              </a:xfrm>
            </p:grpSpPr>
            <p:grpSp>
              <p:nvGrpSpPr>
                <p:cNvPr id="30" name="Group 29">
                  <a:extLst>
                    <a:ext uri="{FF2B5EF4-FFF2-40B4-BE49-F238E27FC236}">
                      <a16:creationId xmlns:a16="http://schemas.microsoft.com/office/drawing/2014/main" id="{FDB648EB-F660-1849-B6B8-51A3D3A23552}"/>
                    </a:ext>
                  </a:extLst>
                </p:cNvPr>
                <p:cNvGrpSpPr/>
                <p:nvPr/>
              </p:nvGrpSpPr>
              <p:grpSpPr>
                <a:xfrm>
                  <a:off x="4858991" y="2432620"/>
                  <a:ext cx="1280160" cy="1311965"/>
                  <a:chOff x="2305878" y="2051437"/>
                  <a:chExt cx="1280160" cy="1311965"/>
                </a:xfrm>
              </p:grpSpPr>
              <p:sp>
                <p:nvSpPr>
                  <p:cNvPr id="35" name="Rectangle 34">
                    <a:extLst>
                      <a:ext uri="{FF2B5EF4-FFF2-40B4-BE49-F238E27FC236}">
                        <a16:creationId xmlns:a16="http://schemas.microsoft.com/office/drawing/2014/main" id="{6DA3CE82-7D1B-6D40-BC74-A0EFBAE2DA08}"/>
                      </a:ext>
                    </a:extLst>
                  </p:cNvPr>
                  <p:cNvSpPr/>
                  <p:nvPr/>
                </p:nvSpPr>
                <p:spPr bwMode="auto">
                  <a:xfrm>
                    <a:off x="2305878" y="2051437"/>
                    <a:ext cx="1280160" cy="1311965"/>
                  </a:xfrm>
                  <a:prstGeom prst="rect">
                    <a:avLst/>
                  </a:prstGeom>
                  <a:no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36" name="Straight Connector 35">
                    <a:extLst>
                      <a:ext uri="{FF2B5EF4-FFF2-40B4-BE49-F238E27FC236}">
                        <a16:creationId xmlns:a16="http://schemas.microsoft.com/office/drawing/2014/main" id="{79D870FB-F011-3C4E-8FF6-A001BF054E49}"/>
                      </a:ext>
                    </a:extLst>
                  </p:cNvPr>
                  <p:cNvCxnSpPr/>
                  <p:nvPr/>
                </p:nvCxnSpPr>
                <p:spPr>
                  <a:xfrm>
                    <a:off x="2945958" y="2051437"/>
                    <a:ext cx="0" cy="1311965"/>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168F1CD-6063-A24A-9DE1-389BDB8DE3B3}"/>
                      </a:ext>
                    </a:extLst>
                  </p:cNvPr>
                  <p:cNvCxnSpPr/>
                  <p:nvPr/>
                </p:nvCxnSpPr>
                <p:spPr>
                  <a:xfrm>
                    <a:off x="2305878" y="2707420"/>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1" name="Straight Connector 30">
                  <a:extLst>
                    <a:ext uri="{FF2B5EF4-FFF2-40B4-BE49-F238E27FC236}">
                      <a16:creationId xmlns:a16="http://schemas.microsoft.com/office/drawing/2014/main" id="{27B855B5-CC76-594B-BD41-1636547B8470}"/>
                    </a:ext>
                  </a:extLst>
                </p:cNvPr>
                <p:cNvCxnSpPr/>
                <p:nvPr/>
              </p:nvCxnSpPr>
              <p:spPr>
                <a:xfrm>
                  <a:off x="5880196" y="2415478"/>
                  <a:ext cx="0" cy="1311965"/>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4DF63D5-752A-1F49-92D4-D8231769EF9D}"/>
                    </a:ext>
                  </a:extLst>
                </p:cNvPr>
                <p:cNvCxnSpPr/>
                <p:nvPr/>
              </p:nvCxnSpPr>
              <p:spPr>
                <a:xfrm>
                  <a:off x="5132512" y="2415478"/>
                  <a:ext cx="0" cy="1311965"/>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28BEE26-22C4-964F-8CDE-CFCDBEAAAC6C}"/>
                    </a:ext>
                  </a:extLst>
                </p:cNvPr>
                <p:cNvCxnSpPr/>
                <p:nvPr/>
              </p:nvCxnSpPr>
              <p:spPr>
                <a:xfrm>
                  <a:off x="4858991" y="3446958"/>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D608E12-9B74-B742-85A1-94BD05CC6C08}"/>
                    </a:ext>
                  </a:extLst>
                </p:cNvPr>
                <p:cNvCxnSpPr/>
                <p:nvPr/>
              </p:nvCxnSpPr>
              <p:spPr>
                <a:xfrm>
                  <a:off x="4858989" y="2706939"/>
                  <a:ext cx="1280160" cy="0"/>
                </a:xfrm>
                <a:prstGeom prst="line">
                  <a:avLst/>
                </a:prstGeom>
                <a:ln w="190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8" name="Rectangle 27">
                <a:extLst>
                  <a:ext uri="{FF2B5EF4-FFF2-40B4-BE49-F238E27FC236}">
                    <a16:creationId xmlns:a16="http://schemas.microsoft.com/office/drawing/2014/main" id="{CABCCE73-C360-034E-B8C1-F20EBB9F446B}"/>
                  </a:ext>
                </a:extLst>
              </p:cNvPr>
              <p:cNvSpPr/>
              <p:nvPr/>
            </p:nvSpPr>
            <p:spPr bwMode="auto">
              <a:xfrm>
                <a:off x="2329997" y="2794400"/>
                <a:ext cx="204506" cy="36054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Triangle 28">
                <a:extLst>
                  <a:ext uri="{FF2B5EF4-FFF2-40B4-BE49-F238E27FC236}">
                    <a16:creationId xmlns:a16="http://schemas.microsoft.com/office/drawing/2014/main" id="{6CCCFBDB-5DDE-314C-B14D-D70E7EEE76DF}"/>
                  </a:ext>
                </a:extLst>
              </p:cNvPr>
              <p:cNvSpPr/>
              <p:nvPr/>
            </p:nvSpPr>
            <p:spPr bwMode="auto">
              <a:xfrm rot="10800000">
                <a:off x="2323271" y="2603325"/>
                <a:ext cx="217957" cy="178982"/>
              </a:xfrm>
              <a:prstGeom prst="triangl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cxnSp>
        <p:nvCxnSpPr>
          <p:cNvPr id="38" name="Straight Arrow Connector 37">
            <a:extLst>
              <a:ext uri="{FF2B5EF4-FFF2-40B4-BE49-F238E27FC236}">
                <a16:creationId xmlns:a16="http://schemas.microsoft.com/office/drawing/2014/main" id="{7C040C0A-A508-F241-BDC3-2AEEE091DDE7}"/>
              </a:ext>
            </a:extLst>
          </p:cNvPr>
          <p:cNvCxnSpPr/>
          <p:nvPr/>
        </p:nvCxnSpPr>
        <p:spPr>
          <a:xfrm flipH="1" flipV="1">
            <a:off x="2387246" y="2396487"/>
            <a:ext cx="426721" cy="327313"/>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6CF36EF0-00AF-374C-A602-82CC915E06ED}"/>
              </a:ext>
            </a:extLst>
          </p:cNvPr>
          <p:cNvSpPr txBox="1"/>
          <p:nvPr/>
        </p:nvSpPr>
        <p:spPr>
          <a:xfrm>
            <a:off x="609600" y="3209895"/>
            <a:ext cx="1451627" cy="830997"/>
          </a:xfrm>
          <a:prstGeom prst="rect">
            <a:avLst/>
          </a:prstGeom>
          <a:noFill/>
        </p:spPr>
        <p:txBody>
          <a:bodyPr wrap="square" rtlCol="0">
            <a:spAutoFit/>
          </a:bodyPr>
          <a:lstStyle/>
          <a:p>
            <a:r>
              <a:rPr lang="en-US" sz="1600" i="1" dirty="0">
                <a:latin typeface="Calibri" charset="0"/>
                <a:ea typeface="Calibri" charset="0"/>
                <a:cs typeface="Calibri" charset="0"/>
              </a:rPr>
              <a:t>Camera far</a:t>
            </a:r>
            <a:r>
              <a:rPr lang="en-US" sz="1600" dirty="0">
                <a:latin typeface="Calibri" charset="0"/>
                <a:ea typeface="Calibri" charset="0"/>
                <a:cs typeface="Calibri" charset="0"/>
              </a:rPr>
              <a:t>:   All ranks have work to do</a:t>
            </a:r>
          </a:p>
        </p:txBody>
      </p:sp>
      <p:sp>
        <p:nvSpPr>
          <p:cNvPr id="40" name="TextBox 39">
            <a:extLst>
              <a:ext uri="{FF2B5EF4-FFF2-40B4-BE49-F238E27FC236}">
                <a16:creationId xmlns:a16="http://schemas.microsoft.com/office/drawing/2014/main" id="{D250B841-7AD3-DF4E-BF95-D851DE71D82F}"/>
              </a:ext>
            </a:extLst>
          </p:cNvPr>
          <p:cNvSpPr txBox="1"/>
          <p:nvPr/>
        </p:nvSpPr>
        <p:spPr>
          <a:xfrm>
            <a:off x="1573420" y="5655931"/>
            <a:ext cx="546739" cy="338554"/>
          </a:xfrm>
          <a:prstGeom prst="rect">
            <a:avLst/>
          </a:prstGeom>
          <a:solidFill>
            <a:schemeClr val="bg1"/>
          </a:solidFill>
        </p:spPr>
        <p:txBody>
          <a:bodyPr wrap="square" rtlCol="0">
            <a:spAutoFit/>
          </a:bodyPr>
          <a:lstStyle/>
          <a:p>
            <a:pPr algn="ctr"/>
            <a:r>
              <a:rPr lang="en-US" sz="1600" dirty="0">
                <a:latin typeface="Calibri" charset="0"/>
                <a:ea typeface="Calibri" charset="0"/>
                <a:cs typeface="Calibri" charset="0"/>
              </a:rPr>
              <a:t>Far</a:t>
            </a:r>
          </a:p>
        </p:txBody>
      </p:sp>
      <p:sp>
        <p:nvSpPr>
          <p:cNvPr id="41" name="TextBox 40">
            <a:extLst>
              <a:ext uri="{FF2B5EF4-FFF2-40B4-BE49-F238E27FC236}">
                <a16:creationId xmlns:a16="http://schemas.microsoft.com/office/drawing/2014/main" id="{D184D333-489D-CA4C-A090-E740FF417101}"/>
              </a:ext>
            </a:extLst>
          </p:cNvPr>
          <p:cNvSpPr txBox="1"/>
          <p:nvPr/>
        </p:nvSpPr>
        <p:spPr>
          <a:xfrm>
            <a:off x="2949020" y="5656591"/>
            <a:ext cx="639825" cy="338554"/>
          </a:xfrm>
          <a:prstGeom prst="rect">
            <a:avLst/>
          </a:prstGeom>
          <a:solidFill>
            <a:schemeClr val="bg1"/>
          </a:solidFill>
        </p:spPr>
        <p:txBody>
          <a:bodyPr wrap="square" rtlCol="0">
            <a:spAutoFit/>
          </a:bodyPr>
          <a:lstStyle/>
          <a:p>
            <a:pPr algn="ctr"/>
            <a:r>
              <a:rPr lang="en-US" sz="1600" dirty="0">
                <a:latin typeface="Calibri" charset="0"/>
                <a:ea typeface="Calibri" charset="0"/>
                <a:cs typeface="Calibri" charset="0"/>
              </a:rPr>
              <a:t>Near</a:t>
            </a:r>
          </a:p>
        </p:txBody>
      </p:sp>
      <p:sp>
        <p:nvSpPr>
          <p:cNvPr id="42" name="TextBox 41">
            <a:extLst>
              <a:ext uri="{FF2B5EF4-FFF2-40B4-BE49-F238E27FC236}">
                <a16:creationId xmlns:a16="http://schemas.microsoft.com/office/drawing/2014/main" id="{D9922ABE-E391-3047-AB9E-3A04DBA175B5}"/>
              </a:ext>
            </a:extLst>
          </p:cNvPr>
          <p:cNvSpPr txBox="1"/>
          <p:nvPr/>
        </p:nvSpPr>
        <p:spPr>
          <a:xfrm>
            <a:off x="4277413" y="5655930"/>
            <a:ext cx="739242" cy="338554"/>
          </a:xfrm>
          <a:prstGeom prst="rect">
            <a:avLst/>
          </a:prstGeom>
          <a:solidFill>
            <a:schemeClr val="bg1"/>
          </a:solidFill>
        </p:spPr>
        <p:txBody>
          <a:bodyPr wrap="square" rtlCol="0">
            <a:spAutoFit/>
          </a:bodyPr>
          <a:lstStyle/>
          <a:p>
            <a:pPr algn="ctr"/>
            <a:r>
              <a:rPr lang="en-US" sz="1600">
                <a:latin typeface="Calibri" charset="0"/>
                <a:ea typeface="Calibri" charset="0"/>
                <a:cs typeface="Calibri" charset="0"/>
              </a:rPr>
              <a:t>Inside</a:t>
            </a:r>
            <a:endParaRPr lang="en-US" sz="1600" dirty="0">
              <a:latin typeface="Calibri" charset="0"/>
              <a:ea typeface="Calibri" charset="0"/>
              <a:cs typeface="Calibri" charset="0"/>
            </a:endParaRPr>
          </a:p>
        </p:txBody>
      </p:sp>
      <p:pic>
        <p:nvPicPr>
          <p:cNvPr id="47" name="Content Placeholder 6">
            <a:extLst>
              <a:ext uri="{FF2B5EF4-FFF2-40B4-BE49-F238E27FC236}">
                <a16:creationId xmlns:a16="http://schemas.microsoft.com/office/drawing/2014/main" id="{0876F520-EFF1-A24A-A668-F0C3C2765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371" y="1527389"/>
            <a:ext cx="5190962" cy="1565719"/>
          </a:xfrm>
          <a:prstGeom prst="rect">
            <a:avLst/>
          </a:prstGeom>
        </p:spPr>
      </p:pic>
      <p:sp>
        <p:nvSpPr>
          <p:cNvPr id="49" name="TextBox 48">
            <a:extLst>
              <a:ext uri="{FF2B5EF4-FFF2-40B4-BE49-F238E27FC236}">
                <a16:creationId xmlns:a16="http://schemas.microsoft.com/office/drawing/2014/main" id="{3F80B35C-398E-3E4C-B18F-9E38C22C5BB2}"/>
              </a:ext>
            </a:extLst>
          </p:cNvPr>
          <p:cNvSpPr txBox="1">
            <a:spLocks noChangeAspect="1"/>
          </p:cNvSpPr>
          <p:nvPr/>
        </p:nvSpPr>
        <p:spPr>
          <a:xfrm>
            <a:off x="10766350" y="1122567"/>
            <a:ext cx="1369982" cy="684350"/>
          </a:xfrm>
          <a:prstGeom prst="rect">
            <a:avLst/>
          </a:prstGeom>
          <a:solidFill>
            <a:schemeClr val="bg1"/>
          </a:solidFill>
        </p:spPr>
        <p:txBody>
          <a:bodyPr wrap="square" rtlCol="0">
            <a:spAutoFit/>
          </a:bodyPr>
          <a:lstStyle/>
          <a:p>
            <a:r>
              <a:rPr lang="en-US" sz="1400" b="1" dirty="0">
                <a:latin typeface="Cambria Math" charset="0"/>
                <a:ea typeface="Cambria Math" charset="0"/>
                <a:cs typeface="Cambria Math" charset="0"/>
              </a:rPr>
              <a:t>Imbalance Factor</a:t>
            </a:r>
          </a:p>
        </p:txBody>
      </p:sp>
      <p:sp>
        <p:nvSpPr>
          <p:cNvPr id="44" name="Right Arrow 43">
            <a:extLst>
              <a:ext uri="{FF2B5EF4-FFF2-40B4-BE49-F238E27FC236}">
                <a16:creationId xmlns:a16="http://schemas.microsoft.com/office/drawing/2014/main" id="{B3766C35-941C-9F48-B41B-05AA0B110740}"/>
              </a:ext>
            </a:extLst>
          </p:cNvPr>
          <p:cNvSpPr/>
          <p:nvPr/>
        </p:nvSpPr>
        <p:spPr bwMode="auto">
          <a:xfrm>
            <a:off x="2274422" y="5784581"/>
            <a:ext cx="2039203" cy="677576"/>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dirty="0">
                <a:solidFill>
                  <a:srgbClr val="000000"/>
                </a:solidFill>
              </a:rPr>
              <a:t>More Imbalanced</a:t>
            </a:r>
          </a:p>
        </p:txBody>
      </p:sp>
    </p:spTree>
    <p:extLst>
      <p:ext uri="{BB962C8B-B14F-4D97-AF65-F5344CB8AC3E}">
        <p14:creationId xmlns:p14="http://schemas.microsoft.com/office/powerpoint/2010/main" val="2967377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E62D-F7A9-914F-97DE-57ACD4BFD7C0}"/>
              </a:ext>
            </a:extLst>
          </p:cNvPr>
          <p:cNvSpPr>
            <a:spLocks noGrp="1"/>
          </p:cNvSpPr>
          <p:nvPr>
            <p:ph type="title"/>
          </p:nvPr>
        </p:nvSpPr>
        <p:spPr/>
        <p:txBody>
          <a:bodyPr/>
          <a:lstStyle/>
          <a:p>
            <a:r>
              <a:rPr lang="en-US" dirty="0"/>
              <a:t>Study Overview</a:t>
            </a:r>
          </a:p>
        </p:txBody>
      </p:sp>
      <p:sp>
        <p:nvSpPr>
          <p:cNvPr id="3" name="Content Placeholder 2">
            <a:extLst>
              <a:ext uri="{FF2B5EF4-FFF2-40B4-BE49-F238E27FC236}">
                <a16:creationId xmlns:a16="http://schemas.microsoft.com/office/drawing/2014/main" id="{655E623C-9E65-AE4F-8482-003B85838E20}"/>
              </a:ext>
            </a:extLst>
          </p:cNvPr>
          <p:cNvSpPr>
            <a:spLocks noGrp="1"/>
          </p:cNvSpPr>
          <p:nvPr>
            <p:ph idx="1"/>
          </p:nvPr>
        </p:nvSpPr>
        <p:spPr/>
        <p:txBody>
          <a:bodyPr/>
          <a:lstStyle/>
          <a:p>
            <a:r>
              <a:rPr lang="en-US" dirty="0">
                <a:solidFill>
                  <a:schemeClr val="bg1">
                    <a:lumMod val="75000"/>
                  </a:schemeClr>
                </a:solidFill>
              </a:rPr>
              <a:t>Rendering workload</a:t>
            </a:r>
          </a:p>
          <a:p>
            <a:r>
              <a:rPr lang="en-US" dirty="0"/>
              <a:t>MPI task concurrency</a:t>
            </a:r>
          </a:p>
        </p:txBody>
      </p:sp>
      <p:sp>
        <p:nvSpPr>
          <p:cNvPr id="4" name="Content Placeholder 3">
            <a:extLst>
              <a:ext uri="{FF2B5EF4-FFF2-40B4-BE49-F238E27FC236}">
                <a16:creationId xmlns:a16="http://schemas.microsoft.com/office/drawing/2014/main" id="{E4F6E446-C251-0145-9607-34C6A871AC48}"/>
              </a:ext>
            </a:extLst>
          </p:cNvPr>
          <p:cNvSpPr>
            <a:spLocks noGrp="1"/>
          </p:cNvSpPr>
          <p:nvPr>
            <p:ph idx="10"/>
          </p:nvPr>
        </p:nvSpPr>
        <p:spPr/>
        <p:txBody>
          <a:bodyPr>
            <a:normAutofit/>
          </a:bodyPr>
          <a:lstStyle/>
          <a:p>
            <a:r>
              <a:rPr lang="en-US" dirty="0"/>
              <a:t>(1) MPI+TBB task per node for maximum memory allocation</a:t>
            </a:r>
          </a:p>
          <a:p>
            <a:endParaRPr lang="en-US" dirty="0"/>
          </a:p>
          <a:p>
            <a:r>
              <a:rPr lang="en-US" dirty="0"/>
              <a:t>8 tasks (ranks) = 192 cores</a:t>
            </a:r>
          </a:p>
          <a:p>
            <a:r>
              <a:rPr lang="en-US" dirty="0"/>
              <a:t>64 tasks (ranks) = 1,472 cores</a:t>
            </a:r>
          </a:p>
          <a:p>
            <a:endParaRPr lang="en-US" dirty="0"/>
          </a:p>
        </p:txBody>
      </p:sp>
    </p:spTree>
    <p:extLst>
      <p:ext uri="{BB962C8B-B14F-4D97-AF65-F5344CB8AC3E}">
        <p14:creationId xmlns:p14="http://schemas.microsoft.com/office/powerpoint/2010/main" val="46560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BB18A-CE07-2645-8423-622258A3F284}"/>
              </a:ext>
            </a:extLst>
          </p:cNvPr>
          <p:cNvSpPr>
            <a:spLocks noGrp="1"/>
          </p:cNvSpPr>
          <p:nvPr>
            <p:ph type="title"/>
          </p:nvPr>
        </p:nvSpPr>
        <p:spPr/>
        <p:txBody>
          <a:bodyPr/>
          <a:lstStyle/>
          <a:p>
            <a:r>
              <a:rPr lang="en-US" dirty="0"/>
              <a:t>What is high performance computing (HPC)?</a:t>
            </a:r>
          </a:p>
        </p:txBody>
      </p:sp>
      <p:sp>
        <p:nvSpPr>
          <p:cNvPr id="2" name="Content Placeholder 1">
            <a:extLst>
              <a:ext uri="{FF2B5EF4-FFF2-40B4-BE49-F238E27FC236}">
                <a16:creationId xmlns:a16="http://schemas.microsoft.com/office/drawing/2014/main" id="{E7FD0369-3EEC-6D46-9366-B43D29BD96D2}"/>
              </a:ext>
            </a:extLst>
          </p:cNvPr>
          <p:cNvSpPr>
            <a:spLocks noGrp="1"/>
          </p:cNvSpPr>
          <p:nvPr>
            <p:ph idx="1"/>
          </p:nvPr>
        </p:nvSpPr>
        <p:spPr>
          <a:xfrm>
            <a:off x="621100" y="1436688"/>
            <a:ext cx="8309540" cy="4881532"/>
          </a:xfrm>
        </p:spPr>
        <p:txBody>
          <a:bodyPr>
            <a:normAutofit/>
          </a:bodyPr>
          <a:lstStyle/>
          <a:p>
            <a:r>
              <a:rPr lang="en-US" dirty="0"/>
              <a:t>Enabling technology for scientific discoveries through simulation</a:t>
            </a:r>
          </a:p>
          <a:p>
            <a:pPr lvl="1"/>
            <a:r>
              <a:rPr lang="en-US" sz="2400" dirty="0"/>
              <a:t>Weather prediction, design simulation, genomics research, medical imaging, and more!</a:t>
            </a:r>
          </a:p>
          <a:p>
            <a:r>
              <a:rPr lang="en-US" dirty="0"/>
              <a:t>Leverages computational capacity of several thousand interconnected processing units</a:t>
            </a:r>
          </a:p>
          <a:p>
            <a:r>
              <a:rPr lang="en-US" dirty="0"/>
              <a:t>Performance measured in FLOPS = floating-point operations per second</a:t>
            </a:r>
          </a:p>
          <a:p>
            <a:pPr lvl="1"/>
            <a:r>
              <a:rPr lang="en-US" sz="2400" dirty="0" err="1"/>
              <a:t>Linpack</a:t>
            </a:r>
            <a:r>
              <a:rPr lang="en-US" sz="2400" dirty="0"/>
              <a:t>: highly-optimized                                                                             compute-intensive                                                                                       standard benchmark</a:t>
            </a:r>
          </a:p>
          <a:p>
            <a:pPr marL="342900" lvl="1" indent="0">
              <a:buNone/>
            </a:pPr>
            <a:endParaRPr lang="en-US" dirty="0"/>
          </a:p>
        </p:txBody>
      </p:sp>
      <p:graphicFrame>
        <p:nvGraphicFramePr>
          <p:cNvPr id="4" name="Table 3">
            <a:extLst>
              <a:ext uri="{FF2B5EF4-FFF2-40B4-BE49-F238E27FC236}">
                <a16:creationId xmlns:a16="http://schemas.microsoft.com/office/drawing/2014/main" id="{9BD22044-E2BC-9449-885F-AE391A75E83F}"/>
              </a:ext>
            </a:extLst>
          </p:cNvPr>
          <p:cNvGraphicFramePr>
            <a:graphicFrameLocks noGrp="1"/>
          </p:cNvGraphicFramePr>
          <p:nvPr>
            <p:extLst>
              <p:ext uri="{D42A27DB-BD31-4B8C-83A1-F6EECF244321}">
                <p14:modId xmlns:p14="http://schemas.microsoft.com/office/powerpoint/2010/main" val="2154196094"/>
              </p:ext>
            </p:extLst>
          </p:nvPr>
        </p:nvGraphicFramePr>
        <p:xfrm>
          <a:off x="4542019" y="4362488"/>
          <a:ext cx="4646951" cy="1920240"/>
        </p:xfrm>
        <a:graphic>
          <a:graphicData uri="http://schemas.openxmlformats.org/drawingml/2006/table">
            <a:tbl>
              <a:tblPr bandRow="1">
                <a:tableStyleId>{5C22544A-7EE6-4342-B048-85BDC9FD1C3A}</a:tableStyleId>
              </a:tblPr>
              <a:tblGrid>
                <a:gridCol w="1409076">
                  <a:extLst>
                    <a:ext uri="{9D8B030D-6E8A-4147-A177-3AD203B41FA5}">
                      <a16:colId xmlns:a16="http://schemas.microsoft.com/office/drawing/2014/main" val="1740083315"/>
                    </a:ext>
                  </a:extLst>
                </a:gridCol>
                <a:gridCol w="1149767">
                  <a:extLst>
                    <a:ext uri="{9D8B030D-6E8A-4147-A177-3AD203B41FA5}">
                      <a16:colId xmlns:a16="http://schemas.microsoft.com/office/drawing/2014/main" val="2825922187"/>
                    </a:ext>
                  </a:extLst>
                </a:gridCol>
                <a:gridCol w="2088108">
                  <a:extLst>
                    <a:ext uri="{9D8B030D-6E8A-4147-A177-3AD203B41FA5}">
                      <a16:colId xmlns:a16="http://schemas.microsoft.com/office/drawing/2014/main" val="2528175639"/>
                    </a:ext>
                  </a:extLst>
                </a:gridCol>
              </a:tblGrid>
              <a:tr h="370840">
                <a:tc>
                  <a:txBody>
                    <a:bodyPr/>
                    <a:lstStyle/>
                    <a:p>
                      <a:r>
                        <a:rPr lang="en-US" dirty="0"/>
                        <a:t>1 </a:t>
                      </a:r>
                      <a:r>
                        <a:rPr lang="en-US" dirty="0" err="1"/>
                        <a:t>TeraFLOPS</a:t>
                      </a:r>
                      <a:endParaRPr lang="en-US" dirty="0"/>
                    </a:p>
                  </a:txBody>
                  <a:tcPr/>
                </a:tc>
                <a:tc>
                  <a:txBody>
                    <a:bodyPr/>
                    <a:lstStyle/>
                    <a:p>
                      <a:r>
                        <a:rPr lang="en-US" dirty="0"/>
                        <a:t>10</a:t>
                      </a:r>
                      <a:r>
                        <a:rPr lang="en-US" baseline="30000" dirty="0"/>
                        <a:t>12</a:t>
                      </a:r>
                      <a:endParaRPr lang="en-US" dirty="0"/>
                    </a:p>
                  </a:txBody>
                  <a:tcPr/>
                </a:tc>
                <a:tc>
                  <a:txBody>
                    <a:bodyPr/>
                    <a:lstStyle/>
                    <a:p>
                      <a:r>
                        <a:rPr lang="en-US" dirty="0"/>
                        <a:t>1997</a:t>
                      </a:r>
                    </a:p>
                    <a:p>
                      <a:r>
                        <a:rPr lang="en-US" dirty="0"/>
                        <a:t>(ASCI Red, Sandia)</a:t>
                      </a:r>
                    </a:p>
                  </a:txBody>
                  <a:tcPr/>
                </a:tc>
                <a:extLst>
                  <a:ext uri="{0D108BD9-81ED-4DB2-BD59-A6C34878D82A}">
                    <a16:rowId xmlns:a16="http://schemas.microsoft.com/office/drawing/2014/main" val="2321737972"/>
                  </a:ext>
                </a:extLst>
              </a:tr>
              <a:tr h="370840">
                <a:tc>
                  <a:txBody>
                    <a:bodyPr/>
                    <a:lstStyle/>
                    <a:p>
                      <a:r>
                        <a:rPr lang="en-US" dirty="0"/>
                        <a:t>1 </a:t>
                      </a:r>
                      <a:r>
                        <a:rPr lang="en-US" dirty="0" err="1"/>
                        <a:t>PetaFLOPS</a:t>
                      </a:r>
                      <a:r>
                        <a:rPr lang="en-US" dirty="0"/>
                        <a:t> </a:t>
                      </a:r>
                    </a:p>
                  </a:txBody>
                  <a:tcPr/>
                </a:tc>
                <a:tc>
                  <a:txBody>
                    <a:bodyPr/>
                    <a:lstStyle/>
                    <a:p>
                      <a:r>
                        <a:rPr lang="en-US" dirty="0"/>
                        <a:t>1K TFLOPS</a:t>
                      </a:r>
                    </a:p>
                  </a:txBody>
                  <a:tcPr/>
                </a:tc>
                <a:tc>
                  <a:txBody>
                    <a:bodyPr/>
                    <a:lstStyle/>
                    <a:p>
                      <a:r>
                        <a:rPr lang="en-US" dirty="0"/>
                        <a:t>2008</a:t>
                      </a:r>
                    </a:p>
                    <a:p>
                      <a:r>
                        <a:rPr lang="en-US" dirty="0"/>
                        <a:t>(Roadrunner, LANL)</a:t>
                      </a:r>
                    </a:p>
                  </a:txBody>
                  <a:tcPr/>
                </a:tc>
                <a:extLst>
                  <a:ext uri="{0D108BD9-81ED-4DB2-BD59-A6C34878D82A}">
                    <a16:rowId xmlns:a16="http://schemas.microsoft.com/office/drawing/2014/main" val="964639208"/>
                  </a:ext>
                </a:extLst>
              </a:tr>
              <a:tr h="370840">
                <a:tc>
                  <a:txBody>
                    <a:bodyPr/>
                    <a:lstStyle/>
                    <a:p>
                      <a:r>
                        <a:rPr lang="en-US" dirty="0"/>
                        <a:t>1 </a:t>
                      </a:r>
                      <a:r>
                        <a:rPr lang="en-US" dirty="0" err="1"/>
                        <a:t>ExaFLOPS</a:t>
                      </a:r>
                      <a:r>
                        <a:rPr lang="en-US" dirty="0"/>
                        <a:t> </a:t>
                      </a:r>
                    </a:p>
                  </a:txBody>
                  <a:tcPr/>
                </a:tc>
                <a:tc>
                  <a:txBody>
                    <a:bodyPr/>
                    <a:lstStyle/>
                    <a:p>
                      <a:r>
                        <a:rPr lang="en-US" dirty="0"/>
                        <a:t>1M TFLOPS</a:t>
                      </a:r>
                    </a:p>
                  </a:txBody>
                  <a:tcPr/>
                </a:tc>
                <a:tc>
                  <a:txBody>
                    <a:bodyPr/>
                    <a:lstStyle/>
                    <a:p>
                      <a:r>
                        <a:rPr lang="en-US" dirty="0"/>
                        <a:t>~2023</a:t>
                      </a:r>
                    </a:p>
                  </a:txBody>
                  <a:tcPr/>
                </a:tc>
                <a:extLst>
                  <a:ext uri="{0D108BD9-81ED-4DB2-BD59-A6C34878D82A}">
                    <a16:rowId xmlns:a16="http://schemas.microsoft.com/office/drawing/2014/main" val="2112477490"/>
                  </a:ext>
                </a:extLst>
              </a:tr>
            </a:tbl>
          </a:graphicData>
        </a:graphic>
      </p:graphicFrame>
      <p:pic>
        <p:nvPicPr>
          <p:cNvPr id="5" name="Picture 2" descr="http://cybersciencesummit.org/wp-content/uploads/2012/01/climate_prediction-300x211.jpg">
            <a:extLst>
              <a:ext uri="{FF2B5EF4-FFF2-40B4-BE49-F238E27FC236}">
                <a16:creationId xmlns:a16="http://schemas.microsoft.com/office/drawing/2014/main" id="{4D374413-0C17-0D4A-88CC-D967191DF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13" t="7797" r="8115" b="6407"/>
          <a:stretch/>
        </p:blipFill>
        <p:spPr bwMode="auto">
          <a:xfrm>
            <a:off x="9885566" y="1385855"/>
            <a:ext cx="1601584" cy="155448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http://www.sme.org/uploadedImages/Publications/ME_Magazine/2013/August_2013/Software%20Update%20Simulations%20offer%20automotive%20engineers.jpg">
            <a:extLst>
              <a:ext uri="{FF2B5EF4-FFF2-40B4-BE49-F238E27FC236}">
                <a16:creationId xmlns:a16="http://schemas.microsoft.com/office/drawing/2014/main" id="{7369ECCE-B0DF-184E-A49A-450913475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0508" y="3076195"/>
            <a:ext cx="2081892" cy="155448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geant3.archive.geant.net/Media_Centre/News/PublishingImages/large_article_images/helix.gif">
            <a:extLst>
              <a:ext uri="{FF2B5EF4-FFF2-40B4-BE49-F238E27FC236}">
                <a16:creationId xmlns:a16="http://schemas.microsoft.com/office/drawing/2014/main" id="{CFE3C874-EC58-CD48-A94C-43F0CC998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7984" y="4763740"/>
            <a:ext cx="1799166" cy="15544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4792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E62D-F7A9-914F-97DE-57ACD4BFD7C0}"/>
              </a:ext>
            </a:extLst>
          </p:cNvPr>
          <p:cNvSpPr>
            <a:spLocks noGrp="1"/>
          </p:cNvSpPr>
          <p:nvPr>
            <p:ph type="title"/>
          </p:nvPr>
        </p:nvSpPr>
        <p:spPr/>
        <p:txBody>
          <a:bodyPr/>
          <a:lstStyle/>
          <a:p>
            <a:r>
              <a:rPr lang="en-US" dirty="0"/>
              <a:t>Study Overview</a:t>
            </a:r>
          </a:p>
        </p:txBody>
      </p:sp>
      <p:sp>
        <p:nvSpPr>
          <p:cNvPr id="3" name="Content Placeholder 2">
            <a:extLst>
              <a:ext uri="{FF2B5EF4-FFF2-40B4-BE49-F238E27FC236}">
                <a16:creationId xmlns:a16="http://schemas.microsoft.com/office/drawing/2014/main" id="{655E623C-9E65-AE4F-8482-003B85838E20}"/>
              </a:ext>
            </a:extLst>
          </p:cNvPr>
          <p:cNvSpPr>
            <a:spLocks noGrp="1"/>
          </p:cNvSpPr>
          <p:nvPr>
            <p:ph idx="1"/>
          </p:nvPr>
        </p:nvSpPr>
        <p:spPr/>
        <p:txBody>
          <a:bodyPr/>
          <a:lstStyle/>
          <a:p>
            <a:r>
              <a:rPr lang="en-US" dirty="0">
                <a:solidFill>
                  <a:schemeClr val="bg1">
                    <a:lumMod val="75000"/>
                  </a:schemeClr>
                </a:solidFill>
              </a:rPr>
              <a:t>Rendering workload</a:t>
            </a:r>
          </a:p>
          <a:p>
            <a:r>
              <a:rPr lang="en-US" dirty="0">
                <a:solidFill>
                  <a:schemeClr val="bg1">
                    <a:lumMod val="75000"/>
                  </a:schemeClr>
                </a:solidFill>
              </a:rPr>
              <a:t>MPI task concurrency</a:t>
            </a:r>
          </a:p>
          <a:p>
            <a:r>
              <a:rPr lang="en-US" dirty="0"/>
              <a:t>Power scheduling strategy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4F6E446-C251-0145-9607-34C6A871AC48}"/>
                  </a:ext>
                </a:extLst>
              </p:cNvPr>
              <p:cNvSpPr>
                <a:spLocks noGrp="1"/>
              </p:cNvSpPr>
              <p:nvPr>
                <p:ph idx="10"/>
              </p:nvPr>
            </p:nvSpPr>
            <p:spPr/>
            <p:txBody>
              <a:bodyPr>
                <a:normAutofit/>
              </a:bodyPr>
              <a:lstStyle/>
              <a:p>
                <a:r>
                  <a:rPr lang="en-US" dirty="0"/>
                  <a:t>(5) strategies explored: </a:t>
                </a:r>
                <a:r>
                  <a:rPr lang="en-US" i="1" dirty="0"/>
                  <a:t>Min</a:t>
                </a:r>
                <a:r>
                  <a:rPr lang="en-US" dirty="0"/>
                  <a:t>, </a:t>
                </a:r>
                <a:r>
                  <a:rPr lang="en-US" i="1" dirty="0"/>
                  <a:t>Normalized</a:t>
                </a:r>
                <a:r>
                  <a:rPr lang="en-US" dirty="0"/>
                  <a:t>, </a:t>
                </a:r>
                <a:r>
                  <a:rPr lang="en-US" i="1" dirty="0"/>
                  <a:t>Mean</a:t>
                </a:r>
                <a:r>
                  <a:rPr lang="en-US" dirty="0"/>
                  <a:t>, </a:t>
                </a:r>
                <a:r>
                  <a:rPr lang="en-US" i="1" dirty="0"/>
                  <a:t>Median</a:t>
                </a:r>
                <a:r>
                  <a:rPr lang="en-US" dirty="0"/>
                  <a:t>, </a:t>
                </a:r>
                <a:r>
                  <a:rPr lang="en-US" i="1" dirty="0"/>
                  <a:t>Max</a:t>
                </a:r>
              </a:p>
              <a:p>
                <a:endParaRPr lang="en-US" i="1" dirty="0"/>
              </a:p>
              <a:p>
                <a:endParaRPr lang="en-US" i="1" dirty="0"/>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𝑃</m:t>
                        </m:r>
                      </m:e>
                      <m:sub>
                        <m:r>
                          <a:rPr lang="en-US" i="1">
                            <a:latin typeface="Cambria Math" charset="0"/>
                          </a:rPr>
                          <m:t>𝑖</m:t>
                        </m:r>
                      </m:sub>
                    </m:sSub>
                  </m:oMath>
                </a14:m>
                <a:r>
                  <a:rPr lang="en-US" dirty="0"/>
                  <a:t> = proportion of total power allocated to rank </a:t>
                </a:r>
                <a:r>
                  <a:rPr lang="en-US" i="1" dirty="0" err="1"/>
                  <a:t>i</a:t>
                </a:r>
                <a:endParaRPr lang="en-US" i="1" dirty="0"/>
              </a:p>
              <a:p>
                <a:r>
                  <a:rPr lang="en-US" dirty="0"/>
                  <a:t>Ensure strategy does not over-allocate job power budget (</a:t>
                </a:r>
                <a14:m>
                  <m:oMath xmlns:m="http://schemas.openxmlformats.org/officeDocument/2006/math">
                    <m:nary>
                      <m:naryPr>
                        <m:chr m:val="∑"/>
                        <m:subHide m:val="on"/>
                        <m:supHide m:val="on"/>
                        <m:ctrlPr>
                          <a:rPr lang="en-US" i="1" dirty="0">
                            <a:latin typeface="Cambria Math" panose="02040503050406030204" pitchFamily="18" charset="0"/>
                          </a:rPr>
                        </m:ctrlPr>
                      </m:naryPr>
                      <m:sub/>
                      <m:sup/>
                      <m:e>
                        <m:sSub>
                          <m:sSubPr>
                            <m:ctrlPr>
                              <a:rPr lang="en-US" i="1" dirty="0">
                                <a:latin typeface="Cambria Math" panose="02040503050406030204" pitchFamily="18" charset="0"/>
                              </a:rPr>
                            </m:ctrlPr>
                          </m:sSubPr>
                          <m:e>
                            <m:r>
                              <a:rPr lang="en-US" i="1" dirty="0">
                                <a:latin typeface="Cambria Math" charset="0"/>
                              </a:rPr>
                              <m:t>𝑃</m:t>
                            </m:r>
                          </m:e>
                          <m:sub>
                            <m:r>
                              <a:rPr lang="en-US" i="1" dirty="0">
                                <a:latin typeface="Cambria Math" charset="0"/>
                              </a:rPr>
                              <m:t>𝑖</m:t>
                            </m:r>
                          </m:sub>
                        </m:sSub>
                        <m:r>
                          <a:rPr lang="en-US" i="1" dirty="0">
                            <a:latin typeface="Cambria Math" charset="0"/>
                          </a:rPr>
                          <m:t> </m:t>
                        </m:r>
                      </m:e>
                    </m:nary>
                    <m:r>
                      <a:rPr lang="en-US" i="1" dirty="0">
                        <a:latin typeface="Cambria Math" charset="0"/>
                      </a:rPr>
                      <m:t> </m:t>
                    </m:r>
                  </m:oMath>
                </a14:m>
                <a:r>
                  <a:rPr lang="en-US" u="sng" dirty="0"/>
                  <a:t>&lt;</a:t>
                </a:r>
                <a:r>
                  <a:rPr lang="en-US" dirty="0"/>
                  <a:t> 1)</a:t>
                </a:r>
              </a:p>
              <a:p>
                <a:pPr marL="57150" indent="0">
                  <a:buNone/>
                </a:pPr>
                <a:endParaRPr lang="en-US" dirty="0"/>
              </a:p>
              <a:p>
                <a:endParaRPr lang="en-US" dirty="0"/>
              </a:p>
            </p:txBody>
          </p:sp>
        </mc:Choice>
        <mc:Fallback xmlns="">
          <p:sp>
            <p:nvSpPr>
              <p:cNvPr id="4" name="Content Placeholder 3">
                <a:extLst>
                  <a:ext uri="{FF2B5EF4-FFF2-40B4-BE49-F238E27FC236}">
                    <a16:creationId xmlns:a16="http://schemas.microsoft.com/office/drawing/2014/main" id="{E4F6E446-C251-0145-9607-34C6A871AC48}"/>
                  </a:ext>
                </a:extLst>
              </p:cNvPr>
              <p:cNvSpPr>
                <a:spLocks noGrp="1" noRot="1" noChangeAspect="1" noMove="1" noResize="1" noEditPoints="1" noAdjustHandles="1" noChangeArrowheads="1" noChangeShapeType="1" noTextEdit="1"/>
              </p:cNvSpPr>
              <p:nvPr>
                <p:ph idx="10"/>
              </p:nvPr>
            </p:nvSpPr>
            <p:spPr>
              <a:blipFill>
                <a:blip r:embed="rId2"/>
                <a:stretch>
                  <a:fillRect l="-1675" t="-1818" r="-287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3B86F5A-3C06-CA4D-A40B-711CFA206263}"/>
              </a:ext>
            </a:extLst>
          </p:cNvPr>
          <p:cNvGrpSpPr/>
          <p:nvPr/>
        </p:nvGrpSpPr>
        <p:grpSpPr>
          <a:xfrm>
            <a:off x="6291532" y="2270078"/>
            <a:ext cx="5290868" cy="1191225"/>
            <a:chOff x="6373277" y="2335222"/>
            <a:chExt cx="3968152" cy="1091493"/>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9F67FB-BCB4-8349-8FF8-53D1060BC001}"/>
                    </a:ext>
                  </a:extLst>
                </p:cNvPr>
                <p:cNvSpPr txBox="1"/>
                <p:nvPr/>
              </p:nvSpPr>
              <p:spPr>
                <a:xfrm>
                  <a:off x="6373277" y="2335223"/>
                  <a:ext cx="1986683" cy="1091492"/>
                </a:xfrm>
                <a:prstGeom prst="rect">
                  <a:avLst/>
                </a:prstGeom>
                <a:noFill/>
                <a:ln>
                  <a:noFill/>
                </a:ln>
              </p:spPr>
              <p:txBody>
                <a:bodyPr wrap="square" rtlCol="0">
                  <a:spAutoFit/>
                </a:bodyPr>
                <a:lstStyle/>
                <a:p>
                  <a:pPr algn="ctr"/>
                  <a:r>
                    <a:rPr lang="en-US" sz="2400" i="1" dirty="0">
                      <a:latin typeface="Calibri" charset="0"/>
                      <a:ea typeface="Calibri" charset="0"/>
                      <a:cs typeface="Calibri" charset="0"/>
                    </a:rPr>
                    <a:t>Min</a:t>
                  </a:r>
                </a:p>
                <a:p>
                  <a:pPr marL="5715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libri" charset="0"/>
                                <a:cs typeface="Calibri" charset="0"/>
                              </a:rPr>
                            </m:ctrlPr>
                          </m:sSubPr>
                          <m:e>
                            <m:r>
                              <a:rPr lang="en-US" sz="2400" b="0" i="1" smtClean="0">
                                <a:latin typeface="Cambria Math" charset="0"/>
                                <a:ea typeface="Calibri" charset="0"/>
                                <a:cs typeface="Calibri" charset="0"/>
                              </a:rPr>
                              <m:t>𝑃</m:t>
                            </m:r>
                          </m:e>
                          <m:sub>
                            <m:r>
                              <a:rPr lang="en-US" sz="2400" b="0" i="1" smtClean="0">
                                <a:latin typeface="Cambria Math" charset="0"/>
                                <a:ea typeface="Calibri" charset="0"/>
                                <a:cs typeface="Calibri" charset="0"/>
                              </a:rPr>
                              <m:t>𝑖</m:t>
                            </m:r>
                          </m:sub>
                        </m:sSub>
                        <m:r>
                          <a:rPr lang="en-US" sz="2400" b="0" i="1" smtClean="0">
                            <a:latin typeface="Cambria Math" charset="0"/>
                            <a:ea typeface="Calibri" charset="0"/>
                            <a:cs typeface="Calibri" charset="0"/>
                          </a:rPr>
                          <m:t>=</m:t>
                        </m:r>
                        <m:f>
                          <m:fPr>
                            <m:ctrlPr>
                              <a:rPr lang="bg-BG" sz="2400" i="1">
                                <a:latin typeface="Cambria Math" panose="02040503050406030204" pitchFamily="18" charset="0"/>
                                <a:ea typeface="Calibri" charset="0"/>
                                <a:cs typeface="Calibri" charset="0"/>
                              </a:rPr>
                            </m:ctrlPr>
                          </m:fPr>
                          <m:num>
                            <m:sSub>
                              <m:sSubPr>
                                <m:ctrlPr>
                                  <a:rPr lang="en-US" sz="2400" i="1">
                                    <a:latin typeface="Cambria Math" panose="02040503050406030204" pitchFamily="18" charset="0"/>
                                    <a:ea typeface="Calibri" charset="0"/>
                                    <a:cs typeface="Calibri" charset="0"/>
                                  </a:rPr>
                                </m:ctrlPr>
                              </m:sSubPr>
                              <m:e>
                                <m:r>
                                  <a:rPr lang="en-US" sz="2400" i="1">
                                    <a:latin typeface="Cambria Math" charset="0"/>
                                    <a:ea typeface="Calibri" charset="0"/>
                                    <a:cs typeface="Calibri" charset="0"/>
                                  </a:rPr>
                                  <m:t>𝑡</m:t>
                                </m:r>
                              </m:e>
                              <m:sub>
                                <m:r>
                                  <a:rPr lang="en-US" sz="2400" i="1">
                                    <a:latin typeface="Cambria Math" charset="0"/>
                                    <a:ea typeface="Calibri" charset="0"/>
                                    <a:cs typeface="Calibri" charset="0"/>
                                  </a:rPr>
                                  <m:t>𝑖</m:t>
                                </m:r>
                              </m:sub>
                            </m:sSub>
                            <m:r>
                              <a:rPr lang="en-US" sz="2400" i="1">
                                <a:latin typeface="Cambria Math" charset="0"/>
                                <a:ea typeface="Calibri" charset="0"/>
                                <a:cs typeface="Calibri" charset="0"/>
                              </a:rPr>
                              <m:t>−</m:t>
                            </m:r>
                            <m:sSub>
                              <m:sSubPr>
                                <m:ctrlPr>
                                  <a:rPr lang="en-US" sz="2400" i="1">
                                    <a:latin typeface="Cambria Math" panose="02040503050406030204" pitchFamily="18" charset="0"/>
                                    <a:ea typeface="Calibri" charset="0"/>
                                    <a:cs typeface="Calibri" charset="0"/>
                                  </a:rPr>
                                </m:ctrlPr>
                              </m:sSubPr>
                              <m:e>
                                <m:r>
                                  <a:rPr lang="en-US" sz="2400" i="1">
                                    <a:latin typeface="Cambria Math" charset="0"/>
                                    <a:ea typeface="Calibri" charset="0"/>
                                    <a:cs typeface="Calibri" charset="0"/>
                                  </a:rPr>
                                  <m:t>𝑡</m:t>
                                </m:r>
                              </m:e>
                              <m:sub>
                                <m:r>
                                  <a:rPr lang="en-US" sz="2400" i="1">
                                    <a:latin typeface="Cambria Math" charset="0"/>
                                    <a:ea typeface="Calibri" charset="0"/>
                                    <a:cs typeface="Calibri" charset="0"/>
                                  </a:rPr>
                                  <m:t>𝑚𝑖𝑛</m:t>
                                </m:r>
                              </m:sub>
                            </m:sSub>
                          </m:num>
                          <m:den>
                            <m:nary>
                              <m:naryPr>
                                <m:chr m:val="∑"/>
                                <m:subHide m:val="on"/>
                                <m:supHide m:val="on"/>
                                <m:ctrlPr>
                                  <a:rPr lang="bg-BG" sz="2400" i="1">
                                    <a:latin typeface="Cambria Math" panose="02040503050406030204" pitchFamily="18" charset="0"/>
                                    <a:ea typeface="Calibri" charset="0"/>
                                    <a:cs typeface="Calibri" charset="0"/>
                                  </a:rPr>
                                </m:ctrlPr>
                              </m:naryPr>
                              <m:sub/>
                              <m:sup/>
                              <m:e>
                                <m:sSub>
                                  <m:sSubPr>
                                    <m:ctrlPr>
                                      <a:rPr lang="en-US" sz="2400" i="1">
                                        <a:latin typeface="Cambria Math" panose="02040503050406030204" pitchFamily="18" charset="0"/>
                                        <a:ea typeface="Calibri" charset="0"/>
                                        <a:cs typeface="Calibri" charset="0"/>
                                      </a:rPr>
                                    </m:ctrlPr>
                                  </m:sSubPr>
                                  <m:e>
                                    <m:r>
                                      <a:rPr lang="en-US" sz="2400" b="0" i="1" smtClean="0">
                                        <a:latin typeface="Cambria Math" panose="02040503050406030204" pitchFamily="18" charset="0"/>
                                        <a:ea typeface="Calibri" charset="0"/>
                                        <a:cs typeface="Calibri" charset="0"/>
                                      </a:rPr>
                                      <m:t>(</m:t>
                                    </m:r>
                                    <m:r>
                                      <a:rPr lang="en-US" sz="2400" i="1">
                                        <a:latin typeface="Cambria Math" charset="0"/>
                                        <a:ea typeface="Calibri" charset="0"/>
                                        <a:cs typeface="Calibri" charset="0"/>
                                      </a:rPr>
                                      <m:t>𝑡</m:t>
                                    </m:r>
                                  </m:e>
                                  <m:sub>
                                    <m:r>
                                      <a:rPr lang="en-US" sz="2400" i="1">
                                        <a:latin typeface="Cambria Math" charset="0"/>
                                        <a:ea typeface="Calibri" charset="0"/>
                                        <a:cs typeface="Calibri" charset="0"/>
                                      </a:rPr>
                                      <m:t>𝑖</m:t>
                                    </m:r>
                                  </m:sub>
                                </m:sSub>
                                <m:r>
                                  <a:rPr lang="en-US" sz="2400" i="1">
                                    <a:latin typeface="Cambria Math" charset="0"/>
                                    <a:ea typeface="Calibri" charset="0"/>
                                    <a:cs typeface="Calibri" charset="0"/>
                                  </a:rPr>
                                  <m:t>−</m:t>
                                </m:r>
                                <m:sSub>
                                  <m:sSubPr>
                                    <m:ctrlPr>
                                      <a:rPr lang="en-US" sz="2400" i="1">
                                        <a:latin typeface="Cambria Math" panose="02040503050406030204" pitchFamily="18" charset="0"/>
                                        <a:ea typeface="Calibri" charset="0"/>
                                        <a:cs typeface="Calibri" charset="0"/>
                                      </a:rPr>
                                    </m:ctrlPr>
                                  </m:sSubPr>
                                  <m:e>
                                    <m:r>
                                      <a:rPr lang="en-US" sz="2400" i="1">
                                        <a:latin typeface="Cambria Math" charset="0"/>
                                        <a:ea typeface="Calibri" charset="0"/>
                                        <a:cs typeface="Calibri" charset="0"/>
                                      </a:rPr>
                                      <m:t>𝑡</m:t>
                                    </m:r>
                                  </m:e>
                                  <m:sub>
                                    <m:r>
                                      <a:rPr lang="en-US" sz="2400" i="1">
                                        <a:latin typeface="Cambria Math" charset="0"/>
                                        <a:ea typeface="Calibri" charset="0"/>
                                        <a:cs typeface="Calibri" charset="0"/>
                                      </a:rPr>
                                      <m:t>𝑚𝑖𝑛</m:t>
                                    </m:r>
                                  </m:sub>
                                </m:sSub>
                                <m:r>
                                  <a:rPr lang="en-US" sz="2400" b="0" i="1" smtClean="0">
                                    <a:latin typeface="Cambria Math" panose="02040503050406030204" pitchFamily="18" charset="0"/>
                                    <a:ea typeface="Calibri" charset="0"/>
                                    <a:cs typeface="Calibri" charset="0"/>
                                  </a:rPr>
                                  <m:t>)</m:t>
                                </m:r>
                              </m:e>
                            </m:nary>
                          </m:den>
                        </m:f>
                      </m:oMath>
                    </m:oMathPara>
                  </a14:m>
                  <a:endParaRPr lang="en-US" sz="2400" dirty="0">
                    <a:latin typeface="Calibri" charset="0"/>
                    <a:ea typeface="Calibri" charset="0"/>
                    <a:cs typeface="Calibri" charset="0"/>
                  </a:endParaRPr>
                </a:p>
              </p:txBody>
            </p:sp>
          </mc:Choice>
          <mc:Fallback xmlns="">
            <p:sp>
              <p:nvSpPr>
                <p:cNvPr id="5" name="TextBox 4">
                  <a:extLst>
                    <a:ext uri="{FF2B5EF4-FFF2-40B4-BE49-F238E27FC236}">
                      <a16:creationId xmlns:a16="http://schemas.microsoft.com/office/drawing/2014/main" id="{1A9F67FB-BCB4-8349-8FF8-53D1060BC001}"/>
                    </a:ext>
                  </a:extLst>
                </p:cNvPr>
                <p:cNvSpPr txBox="1">
                  <a:spLocks noRot="1" noChangeAspect="1" noMove="1" noResize="1" noEditPoints="1" noAdjustHandles="1" noChangeArrowheads="1" noChangeShapeType="1" noTextEdit="1"/>
                </p:cNvSpPr>
                <p:nvPr/>
              </p:nvSpPr>
              <p:spPr>
                <a:xfrm>
                  <a:off x="6373277" y="2335223"/>
                  <a:ext cx="1986683" cy="1091492"/>
                </a:xfrm>
                <a:prstGeom prst="rect">
                  <a:avLst/>
                </a:prstGeom>
                <a:blipFill>
                  <a:blip r:embed="rId3"/>
                  <a:stretch>
                    <a:fillRect t="-4211" b="-7473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167A40-E882-0A42-A2A9-0D88181A27E9}"/>
                    </a:ext>
                  </a:extLst>
                </p:cNvPr>
                <p:cNvSpPr txBox="1"/>
                <p:nvPr/>
              </p:nvSpPr>
              <p:spPr>
                <a:xfrm>
                  <a:off x="8359961" y="2335222"/>
                  <a:ext cx="1981468" cy="1091492"/>
                </a:xfrm>
                <a:prstGeom prst="rect">
                  <a:avLst/>
                </a:prstGeom>
                <a:noFill/>
                <a:ln>
                  <a:noFill/>
                </a:ln>
              </p:spPr>
              <p:txBody>
                <a:bodyPr wrap="square" rtlCol="0">
                  <a:spAutoFit/>
                </a:bodyPr>
                <a:lstStyle/>
                <a:p>
                  <a:pPr algn="ctr"/>
                  <a:r>
                    <a:rPr lang="en-US" sz="2400" i="1" dirty="0">
                      <a:latin typeface="Calibri" charset="0"/>
                      <a:ea typeface="Calibri" charset="0"/>
                      <a:cs typeface="Calibri" charset="0"/>
                    </a:rPr>
                    <a:t>Max</a:t>
                  </a:r>
                </a:p>
                <a:p>
                  <a:pPr marL="5715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𝑃</m:t>
                            </m:r>
                          </m:e>
                          <m:sub>
                            <m:r>
                              <a:rPr lang="en-US" sz="2400" b="0" i="1" smtClean="0">
                                <a:latin typeface="Cambria Math" charset="0"/>
                              </a:rPr>
                              <m:t>𝑖</m:t>
                            </m:r>
                          </m:sub>
                        </m:sSub>
                        <m:r>
                          <a:rPr lang="en-US" sz="2400" b="0" i="1" smtClean="0">
                            <a:latin typeface="Cambria Math" charset="0"/>
                          </a:rPr>
                          <m:t>=</m:t>
                        </m:r>
                        <m:f>
                          <m:fPr>
                            <m:ctrlPr>
                              <a:rPr lang="bg-BG" sz="2400" i="1">
                                <a:latin typeface="Cambria Math" panose="02040503050406030204" pitchFamily="18" charset="0"/>
                              </a:rPr>
                            </m:ctrlPr>
                          </m:fPr>
                          <m:num>
                            <m:sSub>
                              <m:sSubPr>
                                <m:ctrlPr>
                                  <a:rPr lang="bg-BG"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𝑖</m:t>
                                </m:r>
                              </m:sub>
                            </m:sSub>
                          </m:num>
                          <m:den>
                            <m:nary>
                              <m:naryPr>
                                <m:chr m:val="∑"/>
                                <m:subHide m:val="on"/>
                                <m:supHide m:val="on"/>
                                <m:ctrlPr>
                                  <a:rPr lang="bg-BG" sz="2400" i="1">
                                    <a:latin typeface="Cambria Math" panose="02040503050406030204" pitchFamily="18" charset="0"/>
                                  </a:rPr>
                                </m:ctrlPr>
                              </m:naryPr>
                              <m:sub/>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𝑖</m:t>
                                    </m:r>
                                  </m:sub>
                                </m:sSub>
                                <m:r>
                                  <a:rPr lang="en-US" sz="2400" b="0" i="1" smtClean="0">
                                    <a:latin typeface="Cambria Math" panose="02040503050406030204" pitchFamily="18" charset="0"/>
                                  </a:rPr>
                                  <m:t>)</m:t>
                                </m:r>
                              </m:e>
                            </m:nary>
                          </m:den>
                        </m:f>
                      </m:oMath>
                    </m:oMathPara>
                  </a14:m>
                  <a:endParaRPr lang="en-US" sz="2400" dirty="0"/>
                </a:p>
              </p:txBody>
            </p:sp>
          </mc:Choice>
          <mc:Fallback xmlns="">
            <p:sp>
              <p:nvSpPr>
                <p:cNvPr id="6" name="TextBox 5">
                  <a:extLst>
                    <a:ext uri="{FF2B5EF4-FFF2-40B4-BE49-F238E27FC236}">
                      <a16:creationId xmlns:a16="http://schemas.microsoft.com/office/drawing/2014/main" id="{A2167A40-E882-0A42-A2A9-0D88181A27E9}"/>
                    </a:ext>
                  </a:extLst>
                </p:cNvPr>
                <p:cNvSpPr txBox="1">
                  <a:spLocks noRot="1" noChangeAspect="1" noMove="1" noResize="1" noEditPoints="1" noAdjustHandles="1" noChangeArrowheads="1" noChangeShapeType="1" noTextEdit="1"/>
                </p:cNvSpPr>
                <p:nvPr/>
              </p:nvSpPr>
              <p:spPr>
                <a:xfrm>
                  <a:off x="8359961" y="2335222"/>
                  <a:ext cx="1981468" cy="1091492"/>
                </a:xfrm>
                <a:prstGeom prst="rect">
                  <a:avLst/>
                </a:prstGeom>
                <a:blipFill>
                  <a:blip r:embed="rId4"/>
                  <a:stretch>
                    <a:fillRect t="-4211" b="-74737"/>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208098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E62D-F7A9-914F-97DE-57ACD4BFD7C0}"/>
              </a:ext>
            </a:extLst>
          </p:cNvPr>
          <p:cNvSpPr>
            <a:spLocks noGrp="1"/>
          </p:cNvSpPr>
          <p:nvPr>
            <p:ph type="title"/>
          </p:nvPr>
        </p:nvSpPr>
        <p:spPr/>
        <p:txBody>
          <a:bodyPr/>
          <a:lstStyle/>
          <a:p>
            <a:r>
              <a:rPr lang="en-US"/>
              <a:t>Study Overview</a:t>
            </a:r>
            <a:endParaRPr lang="en-US" dirty="0"/>
          </a:p>
        </p:txBody>
      </p:sp>
      <p:sp>
        <p:nvSpPr>
          <p:cNvPr id="3" name="Content Placeholder 2">
            <a:extLst>
              <a:ext uri="{FF2B5EF4-FFF2-40B4-BE49-F238E27FC236}">
                <a16:creationId xmlns:a16="http://schemas.microsoft.com/office/drawing/2014/main" id="{655E623C-9E65-AE4F-8482-003B85838E20}"/>
              </a:ext>
            </a:extLst>
          </p:cNvPr>
          <p:cNvSpPr>
            <a:spLocks noGrp="1"/>
          </p:cNvSpPr>
          <p:nvPr>
            <p:ph idx="1"/>
          </p:nvPr>
        </p:nvSpPr>
        <p:spPr/>
        <p:txBody>
          <a:bodyPr/>
          <a:lstStyle/>
          <a:p>
            <a:r>
              <a:rPr lang="en-US" dirty="0">
                <a:solidFill>
                  <a:schemeClr val="bg1">
                    <a:lumMod val="75000"/>
                  </a:schemeClr>
                </a:solidFill>
              </a:rPr>
              <a:t>Rendering workload</a:t>
            </a:r>
          </a:p>
          <a:p>
            <a:r>
              <a:rPr lang="en-US" dirty="0">
                <a:solidFill>
                  <a:schemeClr val="bg1">
                    <a:lumMod val="75000"/>
                  </a:schemeClr>
                </a:solidFill>
              </a:rPr>
              <a:t>MPI task concurrency</a:t>
            </a:r>
          </a:p>
          <a:p>
            <a:r>
              <a:rPr lang="en-US" dirty="0">
                <a:solidFill>
                  <a:schemeClr val="bg1">
                    <a:lumMod val="75000"/>
                  </a:schemeClr>
                </a:solidFill>
              </a:rPr>
              <a:t>Power scheduling strategy</a:t>
            </a:r>
          </a:p>
          <a:p>
            <a:r>
              <a:rPr lang="en-US" dirty="0"/>
              <a:t>Job power budget</a:t>
            </a:r>
          </a:p>
        </p:txBody>
      </p:sp>
      <p:sp>
        <p:nvSpPr>
          <p:cNvPr id="4" name="Content Placeholder 3">
            <a:extLst>
              <a:ext uri="{FF2B5EF4-FFF2-40B4-BE49-F238E27FC236}">
                <a16:creationId xmlns:a16="http://schemas.microsoft.com/office/drawing/2014/main" id="{E4F6E446-C251-0145-9607-34C6A871AC48}"/>
              </a:ext>
            </a:extLst>
          </p:cNvPr>
          <p:cNvSpPr>
            <a:spLocks noGrp="1"/>
          </p:cNvSpPr>
          <p:nvPr>
            <p:ph idx="10"/>
          </p:nvPr>
        </p:nvSpPr>
        <p:spPr/>
        <p:txBody>
          <a:bodyPr/>
          <a:lstStyle/>
          <a:p>
            <a:endParaRPr lang="en-US" dirty="0"/>
          </a:p>
          <a:p>
            <a:endParaRPr lang="en-US" dirty="0"/>
          </a:p>
          <a:p>
            <a:endParaRPr lang="en-US" dirty="0"/>
          </a:p>
          <a:p>
            <a:endParaRPr lang="en-US" dirty="0"/>
          </a:p>
          <a:p>
            <a:endParaRPr lang="en-US" dirty="0"/>
          </a:p>
          <a:p>
            <a:r>
              <a:rPr lang="en-US" i="1" dirty="0">
                <a:latin typeface="Calibri" charset="0"/>
                <a:ea typeface="Calibri" charset="0"/>
                <a:cs typeface="Calibri" charset="0"/>
              </a:rPr>
              <a:t>8 nodes    </a:t>
            </a:r>
            <a:r>
              <a:rPr lang="en-US" dirty="0">
                <a:latin typeface="Calibri" charset="0"/>
                <a:ea typeface="Calibri" charset="0"/>
                <a:cs typeface="Calibri" charset="0"/>
              </a:rPr>
              <a:t>:  1,840W </a:t>
            </a:r>
            <a:r>
              <a:rPr lang="en-US" dirty="0">
                <a:latin typeface="Calibri" charset="0"/>
                <a:ea typeface="Calibri" charset="0"/>
                <a:cs typeface="Calibri" charset="0"/>
                <a:sym typeface="Wingdings"/>
              </a:rPr>
              <a:t> 1,024W</a:t>
            </a:r>
          </a:p>
          <a:p>
            <a:r>
              <a:rPr lang="en-US" i="1" dirty="0">
                <a:latin typeface="Calibri" charset="0"/>
                <a:ea typeface="Calibri" charset="0"/>
                <a:cs typeface="Calibri" charset="0"/>
                <a:sym typeface="Wingdings"/>
              </a:rPr>
              <a:t>64 nodes  </a:t>
            </a:r>
            <a:r>
              <a:rPr lang="en-US" dirty="0">
                <a:latin typeface="Calibri" charset="0"/>
                <a:ea typeface="Calibri" charset="0"/>
                <a:cs typeface="Calibri" charset="0"/>
                <a:sym typeface="Wingdings"/>
              </a:rPr>
              <a:t>:  14,720W  8,192W</a:t>
            </a:r>
          </a:p>
          <a:p>
            <a:pPr marL="57150" indent="0" algn="r">
              <a:buNone/>
            </a:pPr>
            <a:r>
              <a:rPr lang="en-US" dirty="0"/>
              <a:t>* 1 MPI+TBB task per node</a:t>
            </a:r>
          </a:p>
        </p:txBody>
      </p:sp>
      <p:grpSp>
        <p:nvGrpSpPr>
          <p:cNvPr id="32" name="Group 31">
            <a:extLst>
              <a:ext uri="{FF2B5EF4-FFF2-40B4-BE49-F238E27FC236}">
                <a16:creationId xmlns:a16="http://schemas.microsoft.com/office/drawing/2014/main" id="{FBC87FA4-9F04-AA4F-BC64-F4B5F681B367}"/>
              </a:ext>
            </a:extLst>
          </p:cNvPr>
          <p:cNvGrpSpPr/>
          <p:nvPr/>
        </p:nvGrpSpPr>
        <p:grpSpPr>
          <a:xfrm>
            <a:off x="6746463" y="1436688"/>
            <a:ext cx="4389622" cy="2157469"/>
            <a:chOff x="4784306" y="1120044"/>
            <a:chExt cx="3902494" cy="1708523"/>
          </a:xfrm>
        </p:grpSpPr>
        <p:sp>
          <p:nvSpPr>
            <p:cNvPr id="23" name="Rectangle 22">
              <a:extLst>
                <a:ext uri="{FF2B5EF4-FFF2-40B4-BE49-F238E27FC236}">
                  <a16:creationId xmlns:a16="http://schemas.microsoft.com/office/drawing/2014/main" id="{7CCD9EE5-188F-E74C-A951-0B0D830BA964}"/>
                </a:ext>
              </a:extLst>
            </p:cNvPr>
            <p:cNvSpPr/>
            <p:nvPr/>
          </p:nvSpPr>
          <p:spPr bwMode="auto">
            <a:xfrm>
              <a:off x="4784651" y="1120044"/>
              <a:ext cx="3902149" cy="1701128"/>
            </a:xfrm>
            <a:prstGeom prst="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ounded Rectangle 23">
              <a:extLst>
                <a:ext uri="{FF2B5EF4-FFF2-40B4-BE49-F238E27FC236}">
                  <a16:creationId xmlns:a16="http://schemas.microsoft.com/office/drawing/2014/main" id="{CCC4AD78-84E6-7C43-93FB-63A1D72E7B3E}"/>
                </a:ext>
              </a:extLst>
            </p:cNvPr>
            <p:cNvSpPr/>
            <p:nvPr/>
          </p:nvSpPr>
          <p:spPr bwMode="auto">
            <a:xfrm>
              <a:off x="5087854" y="1319800"/>
              <a:ext cx="1426360" cy="1041991"/>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ounded Rectangle 24">
              <a:extLst>
                <a:ext uri="{FF2B5EF4-FFF2-40B4-BE49-F238E27FC236}">
                  <a16:creationId xmlns:a16="http://schemas.microsoft.com/office/drawing/2014/main" id="{0E2052DD-D2E0-BB42-AC61-8D72B56D647D}"/>
                </a:ext>
              </a:extLst>
            </p:cNvPr>
            <p:cNvSpPr/>
            <p:nvPr/>
          </p:nvSpPr>
          <p:spPr bwMode="auto">
            <a:xfrm>
              <a:off x="6967870" y="1312025"/>
              <a:ext cx="1423164" cy="1041991"/>
            </a:xfrm>
            <a:prstGeom prst="round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TextBox 25">
              <a:extLst>
                <a:ext uri="{FF2B5EF4-FFF2-40B4-BE49-F238E27FC236}">
                  <a16:creationId xmlns:a16="http://schemas.microsoft.com/office/drawing/2014/main" id="{B271EF3F-69C6-A84E-AF1E-7EEAB29A495F}"/>
                </a:ext>
              </a:extLst>
            </p:cNvPr>
            <p:cNvSpPr txBox="1"/>
            <p:nvPr/>
          </p:nvSpPr>
          <p:spPr>
            <a:xfrm>
              <a:off x="4784306" y="2439272"/>
              <a:ext cx="1570170" cy="316851"/>
            </a:xfrm>
            <a:prstGeom prst="rect">
              <a:avLst/>
            </a:prstGeom>
            <a:noFill/>
          </p:spPr>
          <p:txBody>
            <a:bodyPr wrap="square" rtlCol="0">
              <a:spAutoFit/>
            </a:bodyPr>
            <a:lstStyle/>
            <a:p>
              <a:r>
                <a:rPr lang="en-US" sz="2000" b="1" i="1" dirty="0">
                  <a:latin typeface="Calibri" charset="0"/>
                  <a:ea typeface="Calibri" charset="0"/>
                  <a:cs typeface="Calibri" charset="0"/>
                </a:rPr>
                <a:t>Catalyst</a:t>
              </a:r>
              <a:r>
                <a:rPr lang="en-US" sz="2000" i="1" dirty="0">
                  <a:latin typeface="Calibri" charset="0"/>
                  <a:ea typeface="Calibri" charset="0"/>
                  <a:cs typeface="Calibri" charset="0"/>
                </a:rPr>
                <a:t> Node</a:t>
              </a:r>
              <a:endParaRPr lang="en-US" i="1" dirty="0">
                <a:latin typeface="Calibri" charset="0"/>
                <a:ea typeface="Calibri" charset="0"/>
                <a:cs typeface="Calibri" charset="0"/>
              </a:endParaRPr>
            </a:p>
          </p:txBody>
        </p:sp>
        <p:sp>
          <p:nvSpPr>
            <p:cNvPr id="27" name="TextBox 26">
              <a:extLst>
                <a:ext uri="{FF2B5EF4-FFF2-40B4-BE49-F238E27FC236}">
                  <a16:creationId xmlns:a16="http://schemas.microsoft.com/office/drawing/2014/main" id="{10AB9229-CEA3-1146-AC72-C58500870396}"/>
                </a:ext>
              </a:extLst>
            </p:cNvPr>
            <p:cNvSpPr txBox="1"/>
            <p:nvPr/>
          </p:nvSpPr>
          <p:spPr>
            <a:xfrm>
              <a:off x="5444658" y="1333437"/>
              <a:ext cx="798826" cy="400110"/>
            </a:xfrm>
            <a:prstGeom prst="rect">
              <a:avLst/>
            </a:prstGeom>
            <a:noFill/>
          </p:spPr>
          <p:txBody>
            <a:bodyPr wrap="square" rtlCol="0">
              <a:spAutoFit/>
            </a:bodyPr>
            <a:lstStyle/>
            <a:p>
              <a:pPr algn="ctr"/>
              <a:r>
                <a:rPr lang="en-US" sz="2000" i="1" dirty="0">
                  <a:latin typeface="Calibri" charset="0"/>
                  <a:ea typeface="Calibri" charset="0"/>
                  <a:cs typeface="Calibri" charset="0"/>
                </a:rPr>
                <a:t>CPU0</a:t>
              </a:r>
              <a:endParaRPr lang="en-US" i="1" dirty="0">
                <a:latin typeface="Calibri" charset="0"/>
                <a:ea typeface="Calibri" charset="0"/>
                <a:cs typeface="Calibri" charset="0"/>
              </a:endParaRPr>
            </a:p>
          </p:txBody>
        </p:sp>
        <p:sp>
          <p:nvSpPr>
            <p:cNvPr id="28" name="TextBox 27">
              <a:extLst>
                <a:ext uri="{FF2B5EF4-FFF2-40B4-BE49-F238E27FC236}">
                  <a16:creationId xmlns:a16="http://schemas.microsoft.com/office/drawing/2014/main" id="{19ACC25D-A78C-D44A-A28D-2F14964D36D5}"/>
                </a:ext>
              </a:extLst>
            </p:cNvPr>
            <p:cNvSpPr txBox="1"/>
            <p:nvPr/>
          </p:nvSpPr>
          <p:spPr>
            <a:xfrm>
              <a:off x="7326178" y="1312025"/>
              <a:ext cx="795267" cy="400110"/>
            </a:xfrm>
            <a:prstGeom prst="rect">
              <a:avLst/>
            </a:prstGeom>
            <a:noFill/>
          </p:spPr>
          <p:txBody>
            <a:bodyPr wrap="square" rtlCol="0">
              <a:spAutoFit/>
            </a:bodyPr>
            <a:lstStyle/>
            <a:p>
              <a:pPr algn="ctr"/>
              <a:r>
                <a:rPr lang="en-US" sz="2000" i="1">
                  <a:latin typeface="Calibri" charset="0"/>
                  <a:ea typeface="Calibri" charset="0"/>
                  <a:cs typeface="Calibri" charset="0"/>
                </a:rPr>
                <a:t>CPU1</a:t>
              </a:r>
              <a:endParaRPr lang="en-US" i="1" dirty="0">
                <a:latin typeface="Calibri" charset="0"/>
                <a:ea typeface="Calibri" charset="0"/>
                <a:cs typeface="Calibri" charset="0"/>
              </a:endParaRPr>
            </a:p>
          </p:txBody>
        </p:sp>
        <p:sp>
          <p:nvSpPr>
            <p:cNvPr id="29" name="TextBox 28">
              <a:extLst>
                <a:ext uri="{FF2B5EF4-FFF2-40B4-BE49-F238E27FC236}">
                  <a16:creationId xmlns:a16="http://schemas.microsoft.com/office/drawing/2014/main" id="{3FD206AA-A91C-F046-B2DF-1F0A49E91FAB}"/>
                </a:ext>
              </a:extLst>
            </p:cNvPr>
            <p:cNvSpPr txBox="1"/>
            <p:nvPr/>
          </p:nvSpPr>
          <p:spPr>
            <a:xfrm>
              <a:off x="5092368" y="1740942"/>
              <a:ext cx="1421846" cy="553998"/>
            </a:xfrm>
            <a:prstGeom prst="rect">
              <a:avLst/>
            </a:prstGeom>
            <a:noFill/>
          </p:spPr>
          <p:txBody>
            <a:bodyPr wrap="square" rtlCol="0">
              <a:spAutoFit/>
            </a:bodyPr>
            <a:lstStyle/>
            <a:p>
              <a:pPr algn="ctr"/>
              <a:r>
                <a:rPr lang="en-US" sz="1600" dirty="0">
                  <a:latin typeface="Calibri" charset="0"/>
                  <a:ea typeface="Calibri" charset="0"/>
                  <a:cs typeface="Calibri" charset="0"/>
                </a:rPr>
                <a:t>115W </a:t>
              </a:r>
              <a:r>
                <a:rPr lang="en-US" sz="1600" dirty="0">
                  <a:latin typeface="Calibri" charset="0"/>
                  <a:ea typeface="Calibri" charset="0"/>
                  <a:cs typeface="Calibri" charset="0"/>
                  <a:sym typeface="Wingdings"/>
                </a:rPr>
                <a:t> 64W</a:t>
              </a:r>
            </a:p>
            <a:p>
              <a:pPr algn="ctr"/>
              <a:r>
                <a:rPr lang="en-US" sz="1400" dirty="0">
                  <a:latin typeface="Calibri" charset="0"/>
                  <a:ea typeface="Calibri" charset="0"/>
                  <a:cs typeface="Calibri" charset="0"/>
                  <a:sym typeface="Wingdings"/>
                </a:rPr>
                <a:t>5W increments</a:t>
              </a:r>
              <a:endParaRPr lang="en-US" sz="1400" dirty="0">
                <a:latin typeface="Calibri" charset="0"/>
                <a:ea typeface="Calibri" charset="0"/>
                <a:cs typeface="Calibri" charset="0"/>
              </a:endParaRPr>
            </a:p>
          </p:txBody>
        </p:sp>
        <p:sp>
          <p:nvSpPr>
            <p:cNvPr id="30" name="TextBox 29">
              <a:extLst>
                <a:ext uri="{FF2B5EF4-FFF2-40B4-BE49-F238E27FC236}">
                  <a16:creationId xmlns:a16="http://schemas.microsoft.com/office/drawing/2014/main" id="{0DF3357C-53AB-0B4B-8878-88B29A344D3B}"/>
                </a:ext>
              </a:extLst>
            </p:cNvPr>
            <p:cNvSpPr txBox="1"/>
            <p:nvPr/>
          </p:nvSpPr>
          <p:spPr>
            <a:xfrm>
              <a:off x="6980306" y="1745477"/>
              <a:ext cx="1421846" cy="553998"/>
            </a:xfrm>
            <a:prstGeom prst="rect">
              <a:avLst/>
            </a:prstGeom>
            <a:noFill/>
          </p:spPr>
          <p:txBody>
            <a:bodyPr wrap="square" rtlCol="0">
              <a:spAutoFit/>
            </a:bodyPr>
            <a:lstStyle/>
            <a:p>
              <a:pPr algn="ctr"/>
              <a:r>
                <a:rPr lang="en-US" sz="1600" dirty="0">
                  <a:latin typeface="Calibri" charset="0"/>
                  <a:ea typeface="Calibri" charset="0"/>
                  <a:cs typeface="Calibri" charset="0"/>
                </a:rPr>
                <a:t>115W </a:t>
              </a:r>
              <a:r>
                <a:rPr lang="en-US" sz="1600" dirty="0">
                  <a:latin typeface="Calibri" charset="0"/>
                  <a:ea typeface="Calibri" charset="0"/>
                  <a:cs typeface="Calibri" charset="0"/>
                  <a:sym typeface="Wingdings"/>
                </a:rPr>
                <a:t> 64W</a:t>
              </a:r>
            </a:p>
            <a:p>
              <a:pPr algn="ctr"/>
              <a:r>
                <a:rPr lang="en-US" sz="1400" dirty="0">
                  <a:latin typeface="Calibri" charset="0"/>
                  <a:ea typeface="Calibri" charset="0"/>
                  <a:cs typeface="Calibri" charset="0"/>
                  <a:sym typeface="Wingdings"/>
                </a:rPr>
                <a:t>5W increments</a:t>
              </a:r>
              <a:endParaRPr lang="en-US" sz="1400" dirty="0">
                <a:latin typeface="Calibri" charset="0"/>
                <a:ea typeface="Calibri" charset="0"/>
                <a:cs typeface="Calibri" charset="0"/>
              </a:endParaRPr>
            </a:p>
          </p:txBody>
        </p:sp>
        <p:sp>
          <p:nvSpPr>
            <p:cNvPr id="31" name="TextBox 30">
              <a:extLst>
                <a:ext uri="{FF2B5EF4-FFF2-40B4-BE49-F238E27FC236}">
                  <a16:creationId xmlns:a16="http://schemas.microsoft.com/office/drawing/2014/main" id="{D6E92CED-4A55-AA45-8A0F-79C59AFF135C}"/>
                </a:ext>
              </a:extLst>
            </p:cNvPr>
            <p:cNvSpPr txBox="1"/>
            <p:nvPr/>
          </p:nvSpPr>
          <p:spPr>
            <a:xfrm>
              <a:off x="5969878" y="2428457"/>
              <a:ext cx="2208476" cy="400110"/>
            </a:xfrm>
            <a:prstGeom prst="rect">
              <a:avLst/>
            </a:prstGeom>
            <a:noFill/>
          </p:spPr>
          <p:txBody>
            <a:bodyPr wrap="square" rtlCol="0">
              <a:spAutoFit/>
            </a:bodyPr>
            <a:lstStyle/>
            <a:p>
              <a:r>
                <a:rPr lang="en-US" sz="2000" dirty="0">
                  <a:latin typeface="Calibri" charset="0"/>
                  <a:ea typeface="Calibri" charset="0"/>
                  <a:cs typeface="Calibri" charset="0"/>
                </a:rPr>
                <a:t>  :  230W </a:t>
              </a:r>
              <a:r>
                <a:rPr lang="en-US" sz="2000" dirty="0">
                  <a:latin typeface="Calibri" charset="0"/>
                  <a:ea typeface="Calibri" charset="0"/>
                  <a:cs typeface="Calibri" charset="0"/>
                  <a:sym typeface="Wingdings"/>
                </a:rPr>
                <a:t> 128W</a:t>
              </a:r>
              <a:r>
                <a:rPr lang="en-US" sz="2000" dirty="0">
                  <a:latin typeface="Calibri" charset="0"/>
                  <a:ea typeface="Calibri" charset="0"/>
                  <a:cs typeface="Calibri" charset="0"/>
                </a:rPr>
                <a:t> </a:t>
              </a:r>
            </a:p>
          </p:txBody>
        </p:sp>
      </p:grpSp>
      <p:sp>
        <p:nvSpPr>
          <p:cNvPr id="15" name="Rectangle 7">
            <a:extLst>
              <a:ext uri="{FF2B5EF4-FFF2-40B4-BE49-F238E27FC236}">
                <a16:creationId xmlns:a16="http://schemas.microsoft.com/office/drawing/2014/main" id="{FBA8823B-19D8-9843-8D01-B324901E3DE1}"/>
              </a:ext>
            </a:extLst>
          </p:cNvPr>
          <p:cNvSpPr>
            <a:spLocks noChangeArrowheads="1"/>
          </p:cNvSpPr>
          <p:nvPr/>
        </p:nvSpPr>
        <p:spPr bwMode="auto">
          <a:xfrm>
            <a:off x="609140" y="3976413"/>
            <a:ext cx="5486860" cy="1569660"/>
          </a:xfrm>
          <a:prstGeom prst="rect">
            <a:avLst/>
          </a:prstGeom>
          <a:solidFill>
            <a:schemeClr val="accent1">
              <a:lumMod val="75000"/>
            </a:schemeClr>
          </a:solidFill>
          <a:ln w="38100">
            <a:noFill/>
            <a:miter lim="800000"/>
            <a:headEnd/>
            <a:tailEnd/>
          </a:ln>
        </p:spPr>
        <p:txBody>
          <a:bodyPr wrap="square" anchor="b" anchorCtr="0">
            <a:spAutoFit/>
          </a:bodyPr>
          <a:lstStyle/>
          <a:p>
            <a:pPr algn="ctr" eaLnBrk="0" hangingPunct="0"/>
            <a:r>
              <a:rPr lang="en-US" sz="2400" dirty="0">
                <a:solidFill>
                  <a:schemeClr val="bg1"/>
                </a:solidFill>
                <a:latin typeface="Calibri" panose="020F0502020204030204" pitchFamily="34" charset="0"/>
                <a:cs typeface="Calibri" panose="020F0502020204030204" pitchFamily="34" charset="0"/>
              </a:rPr>
              <a:t>Supercomputer is not overprovisioned.</a:t>
            </a:r>
          </a:p>
          <a:p>
            <a:pPr algn="ctr" eaLnBrk="0" hangingPunct="0"/>
            <a:r>
              <a:rPr lang="en-US" sz="2400" dirty="0">
                <a:solidFill>
                  <a:schemeClr val="bg1"/>
                </a:solidFill>
                <a:latin typeface="Calibri" panose="020F0502020204030204" pitchFamily="34" charset="0"/>
                <a:cs typeface="Calibri" panose="020F0502020204030204" pitchFamily="34" charset="0"/>
              </a:rPr>
              <a:t>However, we artificially limit the power per node to simulate an overprovisioned environment.</a:t>
            </a:r>
          </a:p>
        </p:txBody>
      </p:sp>
    </p:spTree>
    <p:extLst>
      <p:ext uri="{BB962C8B-B14F-4D97-AF65-F5344CB8AC3E}">
        <p14:creationId xmlns:p14="http://schemas.microsoft.com/office/powerpoint/2010/main" val="3575981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D1839-81AA-0E4A-9135-BF41E1241C6F}"/>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370D6D4F-A703-CD44-96B0-FDF377A735CB}"/>
              </a:ext>
            </a:extLst>
          </p:cNvPr>
          <p:cNvSpPr>
            <a:spLocks noGrp="1"/>
          </p:cNvSpPr>
          <p:nvPr>
            <p:ph idx="1"/>
          </p:nvPr>
        </p:nvSpPr>
        <p:spPr/>
        <p:txBody>
          <a:bodyPr/>
          <a:lstStyle/>
          <a:p>
            <a:r>
              <a:rPr lang="en-US" dirty="0"/>
              <a:t>Rendering workload</a:t>
            </a:r>
          </a:p>
          <a:p>
            <a:r>
              <a:rPr lang="en-US" dirty="0"/>
              <a:t>MPI task concurrency</a:t>
            </a:r>
          </a:p>
          <a:p>
            <a:r>
              <a:rPr lang="en-US" dirty="0"/>
              <a:t>Power scheduling strategy</a:t>
            </a:r>
          </a:p>
          <a:p>
            <a:r>
              <a:rPr lang="en-US" dirty="0"/>
              <a:t>Job power budget</a:t>
            </a:r>
          </a:p>
          <a:p>
            <a:pPr marL="57150" indent="0">
              <a:buNone/>
            </a:pPr>
            <a:endParaRPr lang="en-US" dirty="0"/>
          </a:p>
        </p:txBody>
      </p:sp>
      <p:sp>
        <p:nvSpPr>
          <p:cNvPr id="4" name="Content Placeholder 3">
            <a:extLst>
              <a:ext uri="{FF2B5EF4-FFF2-40B4-BE49-F238E27FC236}">
                <a16:creationId xmlns:a16="http://schemas.microsoft.com/office/drawing/2014/main" id="{83E334BC-F97D-C04C-B8D1-362561E9C037}"/>
              </a:ext>
            </a:extLst>
          </p:cNvPr>
          <p:cNvSpPr>
            <a:spLocks noGrp="1"/>
          </p:cNvSpPr>
          <p:nvPr>
            <p:ph idx="10"/>
          </p:nvPr>
        </p:nvSpPr>
        <p:spPr/>
        <p:txBody>
          <a:bodyPr/>
          <a:lstStyle/>
          <a:p>
            <a:r>
              <a:rPr lang="en-US" dirty="0"/>
              <a:t>Varied across all factors</a:t>
            </a:r>
          </a:p>
          <a:p>
            <a:endParaRPr lang="en-US" dirty="0"/>
          </a:p>
          <a:p>
            <a:r>
              <a:rPr lang="en-US" dirty="0"/>
              <a:t>Vary job power budget for a single rendering workload, 8 MPI tasks, </a:t>
            </a:r>
            <a:r>
              <a:rPr lang="en-US" i="1" dirty="0"/>
              <a:t>Min</a:t>
            </a:r>
            <a:r>
              <a:rPr lang="en-US" dirty="0"/>
              <a:t> power scheduling strategy</a:t>
            </a:r>
          </a:p>
          <a:p>
            <a:endParaRPr lang="en-US" dirty="0"/>
          </a:p>
          <a:p>
            <a:r>
              <a:rPr lang="en-US" dirty="0"/>
              <a:t>Subsequent results varies 1 factor to explore effects</a:t>
            </a:r>
          </a:p>
        </p:txBody>
      </p:sp>
    </p:spTree>
    <p:extLst>
      <p:ext uri="{BB962C8B-B14F-4D97-AF65-F5344CB8AC3E}">
        <p14:creationId xmlns:p14="http://schemas.microsoft.com/office/powerpoint/2010/main" val="3916085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33A671A-A321-8F43-8667-4873A6327F06}"/>
              </a:ext>
            </a:extLst>
          </p:cNvPr>
          <p:cNvPicPr>
            <a:picLocks noChangeAspect="1"/>
          </p:cNvPicPr>
          <p:nvPr/>
        </p:nvPicPr>
        <p:blipFill>
          <a:blip r:embed="rId3"/>
          <a:stretch>
            <a:fillRect/>
          </a:stretch>
        </p:blipFill>
        <p:spPr>
          <a:xfrm>
            <a:off x="3562881" y="1441523"/>
            <a:ext cx="4906889" cy="4906889"/>
          </a:xfrm>
          <a:prstGeom prst="rect">
            <a:avLst/>
          </a:prstGeom>
        </p:spPr>
      </p:pic>
      <p:sp>
        <p:nvSpPr>
          <p:cNvPr id="3" name="Title 2">
            <a:extLst>
              <a:ext uri="{FF2B5EF4-FFF2-40B4-BE49-F238E27FC236}">
                <a16:creationId xmlns:a16="http://schemas.microsoft.com/office/drawing/2014/main" id="{B5A72D0C-725B-EA45-88DA-D6D70F388B73}"/>
              </a:ext>
            </a:extLst>
          </p:cNvPr>
          <p:cNvSpPr>
            <a:spLocks noGrp="1"/>
          </p:cNvSpPr>
          <p:nvPr>
            <p:ph type="title"/>
          </p:nvPr>
        </p:nvSpPr>
        <p:spPr>
          <a:xfrm>
            <a:off x="609600" y="219514"/>
            <a:ext cx="10972800" cy="1008771"/>
          </a:xfrm>
        </p:spPr>
        <p:txBody>
          <a:bodyPr/>
          <a:lstStyle/>
          <a:p>
            <a:r>
              <a:rPr lang="en-US" dirty="0"/>
              <a:t>Phase 1 Results: Vary Job Power Budget</a:t>
            </a:r>
          </a:p>
        </p:txBody>
      </p:sp>
      <p:cxnSp>
        <p:nvCxnSpPr>
          <p:cNvPr id="5" name="Straight Arrow Connector 4">
            <a:extLst>
              <a:ext uri="{FF2B5EF4-FFF2-40B4-BE49-F238E27FC236}">
                <a16:creationId xmlns:a16="http://schemas.microsoft.com/office/drawing/2014/main" id="{8A4305F0-F6FE-BF4E-88F7-2B63038552A3}"/>
              </a:ext>
            </a:extLst>
          </p:cNvPr>
          <p:cNvCxnSpPr/>
          <p:nvPr/>
        </p:nvCxnSpPr>
        <p:spPr>
          <a:xfrm>
            <a:off x="3069054" y="5761667"/>
            <a:ext cx="1135912" cy="708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Rectangle 7">
            <a:extLst>
              <a:ext uri="{FF2B5EF4-FFF2-40B4-BE49-F238E27FC236}">
                <a16:creationId xmlns:a16="http://schemas.microsoft.com/office/drawing/2014/main" id="{3CA1F4AA-43CF-4A49-A302-9714828CFB1A}"/>
              </a:ext>
            </a:extLst>
          </p:cNvPr>
          <p:cNvSpPr>
            <a:spLocks noChangeArrowheads="1"/>
          </p:cNvSpPr>
          <p:nvPr/>
        </p:nvSpPr>
        <p:spPr bwMode="auto">
          <a:xfrm>
            <a:off x="841787" y="4673154"/>
            <a:ext cx="2679547" cy="1015663"/>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dirty="0">
                <a:solidFill>
                  <a:schemeClr val="bg1"/>
                </a:solidFill>
                <a:latin typeface="Calibri" panose="020F0502020204030204" pitchFamily="34" charset="0"/>
                <a:cs typeface="Calibri" panose="020F0502020204030204" pitchFamily="34" charset="0"/>
              </a:rPr>
              <a:t>Reducing job power budget, more severe power limit</a:t>
            </a:r>
          </a:p>
        </p:txBody>
      </p:sp>
      <p:grpSp>
        <p:nvGrpSpPr>
          <p:cNvPr id="10" name="Group 9">
            <a:extLst>
              <a:ext uri="{FF2B5EF4-FFF2-40B4-BE49-F238E27FC236}">
                <a16:creationId xmlns:a16="http://schemas.microsoft.com/office/drawing/2014/main" id="{36EC61C1-14FD-204C-B079-2EEB3C59159E}"/>
              </a:ext>
            </a:extLst>
          </p:cNvPr>
          <p:cNvGrpSpPr/>
          <p:nvPr/>
        </p:nvGrpSpPr>
        <p:grpSpPr>
          <a:xfrm>
            <a:off x="9442123" y="4669789"/>
            <a:ext cx="2600713" cy="1215636"/>
            <a:chOff x="6496087" y="3456051"/>
            <a:chExt cx="2600713" cy="1215636"/>
          </a:xfrm>
        </p:grpSpPr>
        <p:pic>
          <p:nvPicPr>
            <p:cNvPr id="11" name="Picture 10">
              <a:extLst>
                <a:ext uri="{FF2B5EF4-FFF2-40B4-BE49-F238E27FC236}">
                  <a16:creationId xmlns:a16="http://schemas.microsoft.com/office/drawing/2014/main" id="{ADF7E9FF-1DB6-844A-A9FF-60AE69D10463}"/>
                </a:ext>
              </a:extLst>
            </p:cNvPr>
            <p:cNvPicPr>
              <a:picLocks noChangeAspect="1"/>
            </p:cNvPicPr>
            <p:nvPr/>
          </p:nvPicPr>
          <p:blipFill rotWithShape="1">
            <a:blip r:embed="rId4">
              <a:extLst>
                <a:ext uri="{28A0092B-C50C-407E-A947-70E740481C1C}">
                  <a14:useLocalDpi xmlns:a14="http://schemas.microsoft.com/office/drawing/2010/main" val="0"/>
                </a:ext>
              </a:extLst>
            </a:blip>
            <a:srcRect l="69133"/>
            <a:stretch/>
          </p:blipFill>
          <p:spPr>
            <a:xfrm>
              <a:off x="6556177" y="3505620"/>
              <a:ext cx="755118" cy="756218"/>
            </a:xfrm>
            <a:prstGeom prst="rect">
              <a:avLst/>
            </a:prstGeom>
          </p:spPr>
        </p:pic>
        <p:pic>
          <p:nvPicPr>
            <p:cNvPr id="12" name="Picture 11">
              <a:extLst>
                <a:ext uri="{FF2B5EF4-FFF2-40B4-BE49-F238E27FC236}">
                  <a16:creationId xmlns:a16="http://schemas.microsoft.com/office/drawing/2014/main" id="{B396677C-4DD8-6E47-8BA9-7F162F7C49C4}"/>
                </a:ext>
              </a:extLst>
            </p:cNvPr>
            <p:cNvPicPr>
              <a:picLocks noChangeAspect="1"/>
            </p:cNvPicPr>
            <p:nvPr/>
          </p:nvPicPr>
          <p:blipFill rotWithShape="1">
            <a:blip r:embed="rId4">
              <a:extLst>
                <a:ext uri="{28A0092B-C50C-407E-A947-70E740481C1C}">
                  <a14:useLocalDpi xmlns:a14="http://schemas.microsoft.com/office/drawing/2010/main" val="0"/>
                </a:ext>
              </a:extLst>
            </a:blip>
            <a:srcRect l="34643" r="34483"/>
            <a:stretch/>
          </p:blipFill>
          <p:spPr>
            <a:xfrm>
              <a:off x="7402678" y="3504261"/>
              <a:ext cx="755429" cy="756373"/>
            </a:xfrm>
            <a:prstGeom prst="rect">
              <a:avLst/>
            </a:prstGeom>
          </p:spPr>
        </p:pic>
        <p:sp>
          <p:nvSpPr>
            <p:cNvPr id="13" name="TextBox 12">
              <a:extLst>
                <a:ext uri="{FF2B5EF4-FFF2-40B4-BE49-F238E27FC236}">
                  <a16:creationId xmlns:a16="http://schemas.microsoft.com/office/drawing/2014/main" id="{D539A36C-9242-F94E-850E-B5DABBD4115B}"/>
                </a:ext>
              </a:extLst>
            </p:cNvPr>
            <p:cNvSpPr txBox="1"/>
            <p:nvPr/>
          </p:nvSpPr>
          <p:spPr>
            <a:xfrm>
              <a:off x="7402678" y="4302355"/>
              <a:ext cx="1694122" cy="369332"/>
            </a:xfrm>
            <a:prstGeom prst="rect">
              <a:avLst/>
            </a:prstGeom>
            <a:noFill/>
          </p:spPr>
          <p:txBody>
            <a:bodyPr wrap="square" rtlCol="0">
              <a:spAutoFit/>
            </a:bodyPr>
            <a:lstStyle/>
            <a:p>
              <a:pPr algn="r"/>
              <a:r>
                <a:rPr lang="en-US" dirty="0">
                  <a:latin typeface="Calibri" charset="0"/>
                  <a:ea typeface="Calibri" charset="0"/>
                  <a:cs typeface="Calibri" charset="0"/>
                </a:rPr>
                <a:t>Camera Inside</a:t>
              </a:r>
            </a:p>
          </p:txBody>
        </p:sp>
        <p:sp>
          <p:nvSpPr>
            <p:cNvPr id="14" name="Rectangle 13">
              <a:extLst>
                <a:ext uri="{FF2B5EF4-FFF2-40B4-BE49-F238E27FC236}">
                  <a16:creationId xmlns:a16="http://schemas.microsoft.com/office/drawing/2014/main" id="{289A0F76-B0DE-3B4A-A471-69C2774DD258}"/>
                </a:ext>
              </a:extLst>
            </p:cNvPr>
            <p:cNvSpPr/>
            <p:nvPr/>
          </p:nvSpPr>
          <p:spPr bwMode="auto">
            <a:xfrm>
              <a:off x="6496087" y="3456051"/>
              <a:ext cx="1703567" cy="855355"/>
            </a:xfrm>
            <a:prstGeom prst="rect">
              <a:avLst/>
            </a:prstGeom>
            <a:solidFill>
              <a:schemeClr val="bg1">
                <a:lumMod val="75000"/>
                <a:alpha val="56000"/>
              </a:schemeClr>
            </a:solidFill>
            <a:ln>
              <a:solidFill>
                <a:schemeClr val="bg1">
                  <a:lumMod val="75000"/>
                </a:schemeClr>
              </a:solidFill>
              <a:headEnd/>
              <a:tailEnd/>
            </a:ln>
            <a:effectLst>
              <a:outerShdw sx="1000" sy="1000" algn="ctr" rotWithShape="0">
                <a:srgbClr val="000000"/>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5" name="Picture 14">
              <a:extLst>
                <a:ext uri="{FF2B5EF4-FFF2-40B4-BE49-F238E27FC236}">
                  <a16:creationId xmlns:a16="http://schemas.microsoft.com/office/drawing/2014/main" id="{F60FA85A-704F-6B41-A9C1-1503090A0C30}"/>
                </a:ext>
              </a:extLst>
            </p:cNvPr>
            <p:cNvPicPr>
              <a:picLocks noChangeAspect="1"/>
            </p:cNvPicPr>
            <p:nvPr/>
          </p:nvPicPr>
          <p:blipFill rotWithShape="1">
            <a:blip r:embed="rId4">
              <a:extLst>
                <a:ext uri="{28A0092B-C50C-407E-A947-70E740481C1C}">
                  <a14:useLocalDpi xmlns:a14="http://schemas.microsoft.com/office/drawing/2010/main" val="0"/>
                </a:ext>
              </a:extLst>
            </a:blip>
            <a:srcRect r="68813"/>
            <a:stretch/>
          </p:blipFill>
          <p:spPr>
            <a:xfrm>
              <a:off x="8252106" y="3504261"/>
              <a:ext cx="756218" cy="749550"/>
            </a:xfrm>
            <a:prstGeom prst="rect">
              <a:avLst/>
            </a:prstGeom>
          </p:spPr>
        </p:pic>
      </p:grpSp>
      <p:sp>
        <p:nvSpPr>
          <p:cNvPr id="16" name="Rectangle 7">
            <a:extLst>
              <a:ext uri="{FF2B5EF4-FFF2-40B4-BE49-F238E27FC236}">
                <a16:creationId xmlns:a16="http://schemas.microsoft.com/office/drawing/2014/main" id="{7B3A24FA-96CC-AB4C-A4F0-90C83A5549EB}"/>
              </a:ext>
            </a:extLst>
          </p:cNvPr>
          <p:cNvSpPr>
            <a:spLocks noChangeArrowheads="1"/>
          </p:cNvSpPr>
          <p:nvPr/>
        </p:nvSpPr>
        <p:spPr bwMode="auto">
          <a:xfrm>
            <a:off x="8469770" y="1484555"/>
            <a:ext cx="3547727" cy="2923877"/>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300" dirty="0">
                <a:solidFill>
                  <a:schemeClr val="bg1"/>
                </a:solidFill>
                <a:latin typeface="Calibri" panose="020F0502020204030204" pitchFamily="34" charset="0"/>
                <a:cs typeface="Calibri" panose="020F0502020204030204" pitchFamily="34" charset="0"/>
              </a:rPr>
              <a:t>10% speedup in execution time by redistributing power to nodes with more work. </a:t>
            </a:r>
          </a:p>
          <a:p>
            <a:pPr algn="ctr" eaLnBrk="0" hangingPunct="0"/>
            <a:endParaRPr lang="en-US" sz="2300" dirty="0">
              <a:solidFill>
                <a:schemeClr val="bg1"/>
              </a:solidFill>
              <a:latin typeface="Calibri" panose="020F0502020204030204" pitchFamily="34" charset="0"/>
              <a:cs typeface="Calibri" panose="020F0502020204030204" pitchFamily="34" charset="0"/>
            </a:endParaRPr>
          </a:p>
          <a:p>
            <a:pPr algn="ctr" eaLnBrk="0" hangingPunct="0"/>
            <a:r>
              <a:rPr lang="en-US" sz="2300" dirty="0">
                <a:solidFill>
                  <a:schemeClr val="bg1"/>
                </a:solidFill>
                <a:latin typeface="Calibri" panose="020F0502020204030204" pitchFamily="34" charset="0"/>
                <a:cs typeface="Calibri" panose="020F0502020204030204" pitchFamily="34" charset="0"/>
              </a:rPr>
              <a:t>This is comparing to current strategy of uniform power distribution across nodes.</a:t>
            </a:r>
          </a:p>
        </p:txBody>
      </p:sp>
      <p:cxnSp>
        <p:nvCxnSpPr>
          <p:cNvPr id="17" name="Straight Arrow Connector 16">
            <a:extLst>
              <a:ext uri="{FF2B5EF4-FFF2-40B4-BE49-F238E27FC236}">
                <a16:creationId xmlns:a16="http://schemas.microsoft.com/office/drawing/2014/main" id="{2AECF9BE-4C82-EB42-9F3B-63F041D1A062}"/>
              </a:ext>
            </a:extLst>
          </p:cNvPr>
          <p:cNvCxnSpPr>
            <a:cxnSpLocks/>
          </p:cNvCxnSpPr>
          <p:nvPr/>
        </p:nvCxnSpPr>
        <p:spPr>
          <a:xfrm flipH="1">
            <a:off x="7581410" y="2486974"/>
            <a:ext cx="888361" cy="291852"/>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D4A2367-8FFE-B34D-B465-F67802DC3E29}"/>
              </a:ext>
            </a:extLst>
          </p:cNvPr>
          <p:cNvCxnSpPr/>
          <p:nvPr/>
        </p:nvCxnSpPr>
        <p:spPr>
          <a:xfrm flipH="1" flipV="1">
            <a:off x="8213402" y="6116531"/>
            <a:ext cx="418535" cy="3128"/>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B0B3DC8-1018-B041-B5CD-20D5BF546D1A}"/>
              </a:ext>
            </a:extLst>
          </p:cNvPr>
          <p:cNvCxnSpPr/>
          <p:nvPr/>
        </p:nvCxnSpPr>
        <p:spPr>
          <a:xfrm flipV="1">
            <a:off x="3975097" y="1679882"/>
            <a:ext cx="473109" cy="123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861673CD-D259-9F46-872B-67C3D7206457}"/>
              </a:ext>
            </a:extLst>
          </p:cNvPr>
          <p:cNvCxnSpPr/>
          <p:nvPr/>
        </p:nvCxnSpPr>
        <p:spPr>
          <a:xfrm>
            <a:off x="3975097" y="1904751"/>
            <a:ext cx="439111" cy="195950"/>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6D80134-71D3-8F40-89F8-E5908B80C50E}"/>
              </a:ext>
            </a:extLst>
          </p:cNvPr>
          <p:cNvSpPr/>
          <p:nvPr/>
        </p:nvSpPr>
        <p:spPr bwMode="auto">
          <a:xfrm>
            <a:off x="6264793" y="2347604"/>
            <a:ext cx="1316617" cy="3234192"/>
          </a:xfrm>
          <a:prstGeom prst="rect">
            <a:avLst/>
          </a:prstGeom>
          <a:solidFill>
            <a:schemeClr val="tx2">
              <a:lumMod val="20000"/>
              <a:lumOff val="80000"/>
              <a:alpha val="45000"/>
            </a:schemeClr>
          </a:solidFill>
          <a:ln w="28575">
            <a:solidFill>
              <a:schemeClr val="accent1"/>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ight Arrow 18">
            <a:extLst>
              <a:ext uri="{FF2B5EF4-FFF2-40B4-BE49-F238E27FC236}">
                <a16:creationId xmlns:a16="http://schemas.microsoft.com/office/drawing/2014/main" id="{4A8D60A3-F624-AA44-A6E7-324495CCC968}"/>
              </a:ext>
            </a:extLst>
          </p:cNvPr>
          <p:cNvSpPr/>
          <p:nvPr/>
        </p:nvSpPr>
        <p:spPr bwMode="auto">
          <a:xfrm>
            <a:off x="9706826" y="5795513"/>
            <a:ext cx="2039203" cy="677576"/>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dirty="0">
                <a:solidFill>
                  <a:srgbClr val="000000"/>
                </a:solidFill>
              </a:rPr>
              <a:t>More Imbalanced</a:t>
            </a:r>
          </a:p>
        </p:txBody>
      </p:sp>
    </p:spTree>
    <p:extLst>
      <p:ext uri="{BB962C8B-B14F-4D97-AF65-F5344CB8AC3E}">
        <p14:creationId xmlns:p14="http://schemas.microsoft.com/office/powerpoint/2010/main" val="288129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9DD6B3-C1C3-1E4B-BFC7-29AB8CEFECA7}"/>
              </a:ext>
            </a:extLst>
          </p:cNvPr>
          <p:cNvSpPr>
            <a:spLocks noGrp="1"/>
          </p:cNvSpPr>
          <p:nvPr>
            <p:ph idx="1"/>
          </p:nvPr>
        </p:nvSpPr>
        <p:spPr/>
        <p:txBody>
          <a:bodyPr/>
          <a:lstStyle/>
          <a:p>
            <a:r>
              <a:rPr lang="en-US" b="1" dirty="0"/>
              <a:t>Changes</a:t>
            </a:r>
            <a:r>
              <a:rPr lang="en-US" dirty="0"/>
              <a:t>: Compare </a:t>
            </a:r>
            <a:r>
              <a:rPr lang="en-US" i="1" dirty="0"/>
              <a:t>Min</a:t>
            </a:r>
            <a:r>
              <a:rPr lang="en-US" dirty="0"/>
              <a:t> strategy from previous phase with remaining power scheduling strategies on Rendering Workload A</a:t>
            </a:r>
          </a:p>
          <a:p>
            <a:endParaRPr lang="en-US" dirty="0"/>
          </a:p>
          <a:p>
            <a:r>
              <a:rPr lang="en-US" b="1" dirty="0"/>
              <a:t>Goal</a:t>
            </a:r>
            <a:r>
              <a:rPr lang="en-US" dirty="0"/>
              <a:t>: Explore the effects of each strategy on an imbalanced workload</a:t>
            </a:r>
          </a:p>
          <a:p>
            <a:endParaRPr lang="en-US" dirty="0"/>
          </a:p>
        </p:txBody>
      </p:sp>
      <p:sp>
        <p:nvSpPr>
          <p:cNvPr id="3" name="Title 2">
            <a:extLst>
              <a:ext uri="{FF2B5EF4-FFF2-40B4-BE49-F238E27FC236}">
                <a16:creationId xmlns:a16="http://schemas.microsoft.com/office/drawing/2014/main" id="{0314582C-FEDA-0047-8286-4E9CD6D313D5}"/>
              </a:ext>
            </a:extLst>
          </p:cNvPr>
          <p:cNvSpPr>
            <a:spLocks noGrp="1"/>
          </p:cNvSpPr>
          <p:nvPr>
            <p:ph type="title"/>
          </p:nvPr>
        </p:nvSpPr>
        <p:spPr/>
        <p:txBody>
          <a:bodyPr/>
          <a:lstStyle/>
          <a:p>
            <a:r>
              <a:rPr lang="en-US" dirty="0"/>
              <a:t>Phase 2 Changes</a:t>
            </a:r>
          </a:p>
        </p:txBody>
      </p:sp>
    </p:spTree>
    <p:extLst>
      <p:ext uri="{BB962C8B-B14F-4D97-AF65-F5344CB8AC3E}">
        <p14:creationId xmlns:p14="http://schemas.microsoft.com/office/powerpoint/2010/main" val="1443968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B2669-2F92-FB4E-A3D0-2756538D683F}"/>
              </a:ext>
            </a:extLst>
          </p:cNvPr>
          <p:cNvSpPr>
            <a:spLocks noGrp="1"/>
          </p:cNvSpPr>
          <p:nvPr>
            <p:ph type="title"/>
          </p:nvPr>
        </p:nvSpPr>
        <p:spPr/>
        <p:txBody>
          <a:bodyPr/>
          <a:lstStyle/>
          <a:p>
            <a:r>
              <a:rPr lang="en-US" dirty="0"/>
              <a:t>Phase 2 Results: Vary Power Scheduling Strategy</a:t>
            </a:r>
          </a:p>
        </p:txBody>
      </p:sp>
      <p:sp>
        <p:nvSpPr>
          <p:cNvPr id="5" name="Rectangle 7">
            <a:extLst>
              <a:ext uri="{FF2B5EF4-FFF2-40B4-BE49-F238E27FC236}">
                <a16:creationId xmlns:a16="http://schemas.microsoft.com/office/drawing/2014/main" id="{9391B237-7EC2-DD4F-A7D8-6EB680B2C0A3}"/>
              </a:ext>
            </a:extLst>
          </p:cNvPr>
          <p:cNvSpPr>
            <a:spLocks noChangeArrowheads="1"/>
          </p:cNvSpPr>
          <p:nvPr/>
        </p:nvSpPr>
        <p:spPr bwMode="auto">
          <a:xfrm>
            <a:off x="8336253" y="1441522"/>
            <a:ext cx="3233562" cy="2308324"/>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400" i="1" dirty="0">
                <a:solidFill>
                  <a:schemeClr val="bg1"/>
                </a:solidFill>
                <a:latin typeface="Calibri" panose="020F0502020204030204" pitchFamily="34" charset="0"/>
                <a:cs typeface="Calibri" panose="020F0502020204030204" pitchFamily="34" charset="0"/>
              </a:rPr>
              <a:t>Min</a:t>
            </a:r>
            <a:r>
              <a:rPr lang="en-US" sz="2400" dirty="0">
                <a:solidFill>
                  <a:schemeClr val="bg1"/>
                </a:solidFill>
                <a:latin typeface="Calibri" panose="020F0502020204030204" pitchFamily="34" charset="0"/>
                <a:cs typeface="Calibri" panose="020F0502020204030204" pitchFamily="34" charset="0"/>
              </a:rPr>
              <a:t> and </a:t>
            </a:r>
            <a:r>
              <a:rPr lang="en-US" sz="2400" i="1" dirty="0">
                <a:solidFill>
                  <a:schemeClr val="bg1"/>
                </a:solidFill>
                <a:latin typeface="Calibri" panose="020F0502020204030204" pitchFamily="34" charset="0"/>
                <a:cs typeface="Calibri" panose="020F0502020204030204" pitchFamily="34" charset="0"/>
              </a:rPr>
              <a:t>Normalized</a:t>
            </a:r>
            <a:r>
              <a:rPr lang="en-US" sz="2400" dirty="0">
                <a:solidFill>
                  <a:schemeClr val="bg1"/>
                </a:solidFill>
                <a:latin typeface="Calibri" panose="020F0502020204030204" pitchFamily="34" charset="0"/>
                <a:cs typeface="Calibri" panose="020F0502020204030204" pitchFamily="34" charset="0"/>
              </a:rPr>
              <a:t> scheduling strategies perform best under power constraints and in an imbalanced workload.</a:t>
            </a:r>
          </a:p>
        </p:txBody>
      </p:sp>
      <p:grpSp>
        <p:nvGrpSpPr>
          <p:cNvPr id="10" name="Group 9">
            <a:extLst>
              <a:ext uri="{FF2B5EF4-FFF2-40B4-BE49-F238E27FC236}">
                <a16:creationId xmlns:a16="http://schemas.microsoft.com/office/drawing/2014/main" id="{95F4C2B3-BDC6-7947-A422-73DAF8BAB0AF}"/>
              </a:ext>
            </a:extLst>
          </p:cNvPr>
          <p:cNvGrpSpPr>
            <a:grpSpLocks noChangeAspect="1"/>
          </p:cNvGrpSpPr>
          <p:nvPr/>
        </p:nvGrpSpPr>
        <p:grpSpPr>
          <a:xfrm>
            <a:off x="3467119" y="1441523"/>
            <a:ext cx="4906889" cy="4906889"/>
            <a:chOff x="2728816" y="1081088"/>
            <a:chExt cx="3675888" cy="3675888"/>
          </a:xfrm>
        </p:grpSpPr>
        <p:pic>
          <p:nvPicPr>
            <p:cNvPr id="4" name="Picture 3">
              <a:extLst>
                <a:ext uri="{FF2B5EF4-FFF2-40B4-BE49-F238E27FC236}">
                  <a16:creationId xmlns:a16="http://schemas.microsoft.com/office/drawing/2014/main" id="{240AE83E-8376-FB46-80FD-7EC726DBB708}"/>
                </a:ext>
              </a:extLst>
            </p:cNvPr>
            <p:cNvPicPr>
              <a:picLocks noChangeAspect="1"/>
            </p:cNvPicPr>
            <p:nvPr/>
          </p:nvPicPr>
          <p:blipFill>
            <a:blip r:embed="rId2"/>
            <a:stretch>
              <a:fillRect/>
            </a:stretch>
          </p:blipFill>
          <p:spPr>
            <a:xfrm>
              <a:off x="2728816" y="1081088"/>
              <a:ext cx="3675888" cy="3675888"/>
            </a:xfrm>
            <a:prstGeom prst="rect">
              <a:avLst/>
            </a:prstGeom>
          </p:spPr>
        </p:pic>
        <p:sp>
          <p:nvSpPr>
            <p:cNvPr id="6" name="Rectangle 5">
              <a:extLst>
                <a:ext uri="{FF2B5EF4-FFF2-40B4-BE49-F238E27FC236}">
                  <a16:creationId xmlns:a16="http://schemas.microsoft.com/office/drawing/2014/main" id="{556ACE8E-4D84-A24A-923C-55E7819EBC63}"/>
                </a:ext>
              </a:extLst>
            </p:cNvPr>
            <p:cNvSpPr/>
            <p:nvPr/>
          </p:nvSpPr>
          <p:spPr bwMode="auto">
            <a:xfrm>
              <a:off x="4858613" y="2459666"/>
              <a:ext cx="809205" cy="1739801"/>
            </a:xfrm>
            <a:prstGeom prst="rect">
              <a:avLst/>
            </a:prstGeom>
            <a:solidFill>
              <a:schemeClr val="tx2">
                <a:lumMod val="20000"/>
                <a:lumOff val="80000"/>
                <a:alpha val="45000"/>
              </a:schemeClr>
            </a:solidFill>
            <a:ln w="28575">
              <a:solidFill>
                <a:schemeClr val="accent1"/>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cxnSp>
        <p:nvCxnSpPr>
          <p:cNvPr id="7" name="Straight Arrow Connector 6">
            <a:extLst>
              <a:ext uri="{FF2B5EF4-FFF2-40B4-BE49-F238E27FC236}">
                <a16:creationId xmlns:a16="http://schemas.microsoft.com/office/drawing/2014/main" id="{8368DBB1-01DD-F04A-97C6-A44E430A2278}"/>
              </a:ext>
            </a:extLst>
          </p:cNvPr>
          <p:cNvCxnSpPr>
            <a:cxnSpLocks/>
          </p:cNvCxnSpPr>
          <p:nvPr/>
        </p:nvCxnSpPr>
        <p:spPr>
          <a:xfrm flipH="1">
            <a:off x="6878957" y="2595684"/>
            <a:ext cx="1457296" cy="671857"/>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6DA9C677-0850-794F-ABD4-CDB25A3535EF}"/>
              </a:ext>
            </a:extLst>
          </p:cNvPr>
          <p:cNvSpPr>
            <a:spLocks noChangeArrowheads="1"/>
          </p:cNvSpPr>
          <p:nvPr/>
        </p:nvSpPr>
        <p:spPr bwMode="auto">
          <a:xfrm>
            <a:off x="849086" y="2241741"/>
            <a:ext cx="2471057" cy="707886"/>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dirty="0">
                <a:solidFill>
                  <a:schemeClr val="bg1"/>
                </a:solidFill>
                <a:latin typeface="Calibri" panose="020F0502020204030204" pitchFamily="34" charset="0"/>
                <a:cs typeface="Calibri" panose="020F0502020204030204" pitchFamily="34" charset="0"/>
              </a:rPr>
              <a:t>Compare all scheduling strategies.</a:t>
            </a:r>
          </a:p>
        </p:txBody>
      </p:sp>
      <p:cxnSp>
        <p:nvCxnSpPr>
          <p:cNvPr id="9" name="Straight Arrow Connector 8">
            <a:extLst>
              <a:ext uri="{FF2B5EF4-FFF2-40B4-BE49-F238E27FC236}">
                <a16:creationId xmlns:a16="http://schemas.microsoft.com/office/drawing/2014/main" id="{B1B43947-E737-F841-B242-DF09574E24C7}"/>
              </a:ext>
            </a:extLst>
          </p:cNvPr>
          <p:cNvCxnSpPr>
            <a:cxnSpLocks/>
          </p:cNvCxnSpPr>
          <p:nvPr/>
        </p:nvCxnSpPr>
        <p:spPr>
          <a:xfrm flipV="1">
            <a:off x="3320143" y="2148516"/>
            <a:ext cx="1142475" cy="344313"/>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5EA3C1ED-8312-3E46-9012-726FB91F75F9}"/>
              </a:ext>
            </a:extLst>
          </p:cNvPr>
          <p:cNvGrpSpPr/>
          <p:nvPr/>
        </p:nvGrpSpPr>
        <p:grpSpPr>
          <a:xfrm>
            <a:off x="9442123" y="4669789"/>
            <a:ext cx="2600713" cy="1215636"/>
            <a:chOff x="6496087" y="3456051"/>
            <a:chExt cx="2600713" cy="1215636"/>
          </a:xfrm>
        </p:grpSpPr>
        <p:pic>
          <p:nvPicPr>
            <p:cNvPr id="27" name="Picture 26">
              <a:extLst>
                <a:ext uri="{FF2B5EF4-FFF2-40B4-BE49-F238E27FC236}">
                  <a16:creationId xmlns:a16="http://schemas.microsoft.com/office/drawing/2014/main" id="{7A270AA6-D88C-FD4C-9891-3411C17F218E}"/>
                </a:ext>
              </a:extLst>
            </p:cNvPr>
            <p:cNvPicPr>
              <a:picLocks noChangeAspect="1"/>
            </p:cNvPicPr>
            <p:nvPr/>
          </p:nvPicPr>
          <p:blipFill rotWithShape="1">
            <a:blip r:embed="rId3">
              <a:extLst>
                <a:ext uri="{28A0092B-C50C-407E-A947-70E740481C1C}">
                  <a14:useLocalDpi xmlns:a14="http://schemas.microsoft.com/office/drawing/2010/main" val="0"/>
                </a:ext>
              </a:extLst>
            </a:blip>
            <a:srcRect l="69133"/>
            <a:stretch/>
          </p:blipFill>
          <p:spPr>
            <a:xfrm>
              <a:off x="6556177" y="3505620"/>
              <a:ext cx="755118" cy="756218"/>
            </a:xfrm>
            <a:prstGeom prst="rect">
              <a:avLst/>
            </a:prstGeom>
          </p:spPr>
        </p:pic>
        <p:pic>
          <p:nvPicPr>
            <p:cNvPr id="28" name="Picture 27">
              <a:extLst>
                <a:ext uri="{FF2B5EF4-FFF2-40B4-BE49-F238E27FC236}">
                  <a16:creationId xmlns:a16="http://schemas.microsoft.com/office/drawing/2014/main" id="{5FA561FC-E423-754A-84E7-5566A51F2791}"/>
                </a:ext>
              </a:extLst>
            </p:cNvPr>
            <p:cNvPicPr>
              <a:picLocks noChangeAspect="1"/>
            </p:cNvPicPr>
            <p:nvPr/>
          </p:nvPicPr>
          <p:blipFill rotWithShape="1">
            <a:blip r:embed="rId3">
              <a:extLst>
                <a:ext uri="{28A0092B-C50C-407E-A947-70E740481C1C}">
                  <a14:useLocalDpi xmlns:a14="http://schemas.microsoft.com/office/drawing/2010/main" val="0"/>
                </a:ext>
              </a:extLst>
            </a:blip>
            <a:srcRect l="34643" r="34483"/>
            <a:stretch/>
          </p:blipFill>
          <p:spPr>
            <a:xfrm>
              <a:off x="7402678" y="3504261"/>
              <a:ext cx="755429" cy="756373"/>
            </a:xfrm>
            <a:prstGeom prst="rect">
              <a:avLst/>
            </a:prstGeom>
          </p:spPr>
        </p:pic>
        <p:sp>
          <p:nvSpPr>
            <p:cNvPr id="29" name="TextBox 28">
              <a:extLst>
                <a:ext uri="{FF2B5EF4-FFF2-40B4-BE49-F238E27FC236}">
                  <a16:creationId xmlns:a16="http://schemas.microsoft.com/office/drawing/2014/main" id="{46CFD75A-6348-7148-B308-981690B71984}"/>
                </a:ext>
              </a:extLst>
            </p:cNvPr>
            <p:cNvSpPr txBox="1"/>
            <p:nvPr/>
          </p:nvSpPr>
          <p:spPr>
            <a:xfrm>
              <a:off x="7402678" y="4302355"/>
              <a:ext cx="1694122" cy="369332"/>
            </a:xfrm>
            <a:prstGeom prst="rect">
              <a:avLst/>
            </a:prstGeom>
            <a:noFill/>
          </p:spPr>
          <p:txBody>
            <a:bodyPr wrap="square" rtlCol="0">
              <a:spAutoFit/>
            </a:bodyPr>
            <a:lstStyle/>
            <a:p>
              <a:pPr algn="r"/>
              <a:r>
                <a:rPr lang="en-US" dirty="0">
                  <a:latin typeface="Calibri" charset="0"/>
                  <a:ea typeface="Calibri" charset="0"/>
                  <a:cs typeface="Calibri" charset="0"/>
                </a:rPr>
                <a:t>Camera Inside</a:t>
              </a:r>
            </a:p>
          </p:txBody>
        </p:sp>
        <p:sp>
          <p:nvSpPr>
            <p:cNvPr id="30" name="Rectangle 29">
              <a:extLst>
                <a:ext uri="{FF2B5EF4-FFF2-40B4-BE49-F238E27FC236}">
                  <a16:creationId xmlns:a16="http://schemas.microsoft.com/office/drawing/2014/main" id="{56A271E1-1C3D-B345-BAAB-AC7FCC0ED528}"/>
                </a:ext>
              </a:extLst>
            </p:cNvPr>
            <p:cNvSpPr/>
            <p:nvPr/>
          </p:nvSpPr>
          <p:spPr bwMode="auto">
            <a:xfrm>
              <a:off x="6496087" y="3456051"/>
              <a:ext cx="1703567" cy="855355"/>
            </a:xfrm>
            <a:prstGeom prst="rect">
              <a:avLst/>
            </a:prstGeom>
            <a:solidFill>
              <a:schemeClr val="bg1">
                <a:lumMod val="75000"/>
                <a:alpha val="56000"/>
              </a:schemeClr>
            </a:solidFill>
            <a:ln>
              <a:solidFill>
                <a:schemeClr val="bg1">
                  <a:lumMod val="75000"/>
                </a:schemeClr>
              </a:solidFill>
              <a:headEnd/>
              <a:tailEnd/>
            </a:ln>
            <a:effectLst>
              <a:outerShdw sx="1000" sy="1000" algn="ctr" rotWithShape="0">
                <a:srgbClr val="000000"/>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31" name="Picture 30">
              <a:extLst>
                <a:ext uri="{FF2B5EF4-FFF2-40B4-BE49-F238E27FC236}">
                  <a16:creationId xmlns:a16="http://schemas.microsoft.com/office/drawing/2014/main" id="{D3BB83F3-B09B-E744-BAA6-4F380E23093C}"/>
                </a:ext>
              </a:extLst>
            </p:cNvPr>
            <p:cNvPicPr>
              <a:picLocks noChangeAspect="1"/>
            </p:cNvPicPr>
            <p:nvPr/>
          </p:nvPicPr>
          <p:blipFill rotWithShape="1">
            <a:blip r:embed="rId3">
              <a:extLst>
                <a:ext uri="{28A0092B-C50C-407E-A947-70E740481C1C}">
                  <a14:useLocalDpi xmlns:a14="http://schemas.microsoft.com/office/drawing/2010/main" val="0"/>
                </a:ext>
              </a:extLst>
            </a:blip>
            <a:srcRect r="68813"/>
            <a:stretch/>
          </p:blipFill>
          <p:spPr>
            <a:xfrm>
              <a:off x="8252106" y="3504261"/>
              <a:ext cx="756218" cy="749550"/>
            </a:xfrm>
            <a:prstGeom prst="rect">
              <a:avLst/>
            </a:prstGeom>
          </p:spPr>
        </p:pic>
      </p:grpSp>
      <p:sp>
        <p:nvSpPr>
          <p:cNvPr id="32" name="Right Arrow 31">
            <a:extLst>
              <a:ext uri="{FF2B5EF4-FFF2-40B4-BE49-F238E27FC236}">
                <a16:creationId xmlns:a16="http://schemas.microsoft.com/office/drawing/2014/main" id="{A6E5D67B-B848-6D4E-8938-194544C1A830}"/>
              </a:ext>
            </a:extLst>
          </p:cNvPr>
          <p:cNvSpPr/>
          <p:nvPr/>
        </p:nvSpPr>
        <p:spPr bwMode="auto">
          <a:xfrm>
            <a:off x="9706826" y="5795513"/>
            <a:ext cx="2039203" cy="677576"/>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dirty="0">
                <a:solidFill>
                  <a:srgbClr val="000000"/>
                </a:solidFill>
              </a:rPr>
              <a:t>More Imbalanced</a:t>
            </a:r>
          </a:p>
        </p:txBody>
      </p:sp>
    </p:spTree>
    <p:extLst>
      <p:ext uri="{BB962C8B-B14F-4D97-AF65-F5344CB8AC3E}">
        <p14:creationId xmlns:p14="http://schemas.microsoft.com/office/powerpoint/2010/main" val="12756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17162-E4AD-1C4A-8946-7283961956BF}"/>
              </a:ext>
            </a:extLst>
          </p:cNvPr>
          <p:cNvSpPr>
            <a:spLocks noGrp="1"/>
          </p:cNvSpPr>
          <p:nvPr>
            <p:ph idx="1"/>
          </p:nvPr>
        </p:nvSpPr>
        <p:spPr/>
        <p:txBody>
          <a:bodyPr/>
          <a:lstStyle/>
          <a:p>
            <a:r>
              <a:rPr lang="en-US" b="1" dirty="0"/>
              <a:t>Changes</a:t>
            </a:r>
            <a:r>
              <a:rPr lang="en-US" dirty="0"/>
              <a:t>: Compare best performing scheduling strategies on all rendering workloads at high concurrency</a:t>
            </a:r>
          </a:p>
          <a:p>
            <a:endParaRPr lang="en-US" dirty="0"/>
          </a:p>
          <a:p>
            <a:r>
              <a:rPr lang="en-US" b="1" dirty="0"/>
              <a:t>Goal</a:t>
            </a:r>
            <a:r>
              <a:rPr lang="en-US" dirty="0"/>
              <a:t>: Explore the effects of best strategies on workloads of varying imbalance levels at scale</a:t>
            </a:r>
          </a:p>
        </p:txBody>
      </p:sp>
      <p:sp>
        <p:nvSpPr>
          <p:cNvPr id="3" name="Title 2">
            <a:extLst>
              <a:ext uri="{FF2B5EF4-FFF2-40B4-BE49-F238E27FC236}">
                <a16:creationId xmlns:a16="http://schemas.microsoft.com/office/drawing/2014/main" id="{B046D65B-EC8E-3640-9186-C0A5141C8AAE}"/>
              </a:ext>
            </a:extLst>
          </p:cNvPr>
          <p:cNvSpPr>
            <a:spLocks noGrp="1"/>
          </p:cNvSpPr>
          <p:nvPr>
            <p:ph type="title"/>
          </p:nvPr>
        </p:nvSpPr>
        <p:spPr/>
        <p:txBody>
          <a:bodyPr/>
          <a:lstStyle/>
          <a:p>
            <a:r>
              <a:rPr lang="en-US" dirty="0"/>
              <a:t>Phase 3 Changes</a:t>
            </a:r>
          </a:p>
        </p:txBody>
      </p:sp>
    </p:spTree>
    <p:extLst>
      <p:ext uri="{BB962C8B-B14F-4D97-AF65-F5344CB8AC3E}">
        <p14:creationId xmlns:p14="http://schemas.microsoft.com/office/powerpoint/2010/main" val="1370176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B29E0DC-470F-6D47-8B3B-531EDCF96D78}"/>
              </a:ext>
            </a:extLst>
          </p:cNvPr>
          <p:cNvPicPr>
            <a:picLocks noChangeAspect="1"/>
          </p:cNvPicPr>
          <p:nvPr/>
        </p:nvPicPr>
        <p:blipFill>
          <a:blip r:embed="rId2"/>
          <a:stretch>
            <a:fillRect/>
          </a:stretch>
        </p:blipFill>
        <p:spPr>
          <a:xfrm>
            <a:off x="3034170" y="2303167"/>
            <a:ext cx="3049315" cy="3049315"/>
          </a:xfrm>
          <a:prstGeom prst="rect">
            <a:avLst/>
          </a:prstGeom>
        </p:spPr>
      </p:pic>
      <p:pic>
        <p:nvPicPr>
          <p:cNvPr id="14" name="Picture 13">
            <a:extLst>
              <a:ext uri="{FF2B5EF4-FFF2-40B4-BE49-F238E27FC236}">
                <a16:creationId xmlns:a16="http://schemas.microsoft.com/office/drawing/2014/main" id="{10AFCACC-9D19-4946-8BE4-165F5929D10F}"/>
              </a:ext>
            </a:extLst>
          </p:cNvPr>
          <p:cNvPicPr>
            <a:picLocks noChangeAspect="1"/>
          </p:cNvPicPr>
          <p:nvPr/>
        </p:nvPicPr>
        <p:blipFill>
          <a:blip r:embed="rId3"/>
          <a:stretch>
            <a:fillRect/>
          </a:stretch>
        </p:blipFill>
        <p:spPr>
          <a:xfrm>
            <a:off x="6096423" y="2285947"/>
            <a:ext cx="3049315" cy="3049315"/>
          </a:xfrm>
          <a:prstGeom prst="rect">
            <a:avLst/>
          </a:prstGeom>
        </p:spPr>
      </p:pic>
      <p:sp>
        <p:nvSpPr>
          <p:cNvPr id="3" name="Title 2">
            <a:extLst>
              <a:ext uri="{FF2B5EF4-FFF2-40B4-BE49-F238E27FC236}">
                <a16:creationId xmlns:a16="http://schemas.microsoft.com/office/drawing/2014/main" id="{7A6A9A7C-3B37-D249-9315-415BF19572AE}"/>
              </a:ext>
            </a:extLst>
          </p:cNvPr>
          <p:cNvSpPr>
            <a:spLocks noGrp="1"/>
          </p:cNvSpPr>
          <p:nvPr>
            <p:ph type="title"/>
          </p:nvPr>
        </p:nvSpPr>
        <p:spPr>
          <a:xfrm>
            <a:off x="614224" y="232040"/>
            <a:ext cx="10972800" cy="1008771"/>
          </a:xfrm>
        </p:spPr>
        <p:txBody>
          <a:bodyPr/>
          <a:lstStyle/>
          <a:p>
            <a:r>
              <a:rPr lang="en-US" dirty="0"/>
              <a:t>Phase 3 Results: Compare Rendering Configuration at Scale</a:t>
            </a:r>
          </a:p>
        </p:txBody>
      </p:sp>
      <p:sp>
        <p:nvSpPr>
          <p:cNvPr id="4" name="Rectangle 3">
            <a:extLst>
              <a:ext uri="{FF2B5EF4-FFF2-40B4-BE49-F238E27FC236}">
                <a16:creationId xmlns:a16="http://schemas.microsoft.com/office/drawing/2014/main" id="{60F1EC7D-126F-A541-9E76-AFF15EDDB796}"/>
              </a:ext>
            </a:extLst>
          </p:cNvPr>
          <p:cNvSpPr>
            <a:spLocks noChangeArrowheads="1"/>
          </p:cNvSpPr>
          <p:nvPr/>
        </p:nvSpPr>
        <p:spPr bwMode="auto">
          <a:xfrm>
            <a:off x="3456639" y="5543568"/>
            <a:ext cx="8452600" cy="830997"/>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400" dirty="0">
                <a:solidFill>
                  <a:schemeClr val="bg1"/>
                </a:solidFill>
                <a:latin typeface="Calibri" panose="020F0502020204030204" pitchFamily="34" charset="0"/>
                <a:cs typeface="Calibri" panose="020F0502020204030204" pitchFamily="34" charset="0"/>
              </a:rPr>
              <a:t>Up to 33% speedup at higher concurrencies on imbalanced workloads. Could not scale up larger due to software limitations. </a:t>
            </a:r>
          </a:p>
        </p:txBody>
      </p:sp>
      <p:cxnSp>
        <p:nvCxnSpPr>
          <p:cNvPr id="5" name="Straight Connector 4">
            <a:extLst>
              <a:ext uri="{FF2B5EF4-FFF2-40B4-BE49-F238E27FC236}">
                <a16:creationId xmlns:a16="http://schemas.microsoft.com/office/drawing/2014/main" id="{02FD768B-18AA-DE42-B11C-3D58E21583B1}"/>
              </a:ext>
            </a:extLst>
          </p:cNvPr>
          <p:cNvCxnSpPr/>
          <p:nvPr/>
        </p:nvCxnSpPr>
        <p:spPr>
          <a:xfrm flipH="1">
            <a:off x="1770676" y="5277458"/>
            <a:ext cx="524887" cy="278672"/>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7DF8B1C-38D1-CA49-AE32-6BE0B820036D}"/>
              </a:ext>
            </a:extLst>
          </p:cNvPr>
          <p:cNvCxnSpPr/>
          <p:nvPr/>
        </p:nvCxnSpPr>
        <p:spPr>
          <a:xfrm>
            <a:off x="2724061" y="5277458"/>
            <a:ext cx="81516" cy="319681"/>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7">
            <a:extLst>
              <a:ext uri="{FF2B5EF4-FFF2-40B4-BE49-F238E27FC236}">
                <a16:creationId xmlns:a16="http://schemas.microsoft.com/office/drawing/2014/main" id="{4E7EE0EB-4A75-B54E-ADC5-2333F09872EA}"/>
              </a:ext>
            </a:extLst>
          </p:cNvPr>
          <p:cNvSpPr>
            <a:spLocks noChangeArrowheads="1"/>
          </p:cNvSpPr>
          <p:nvPr/>
        </p:nvSpPr>
        <p:spPr bwMode="auto">
          <a:xfrm>
            <a:off x="1740157" y="5541081"/>
            <a:ext cx="1259235" cy="40011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dirty="0">
                <a:solidFill>
                  <a:schemeClr val="bg1"/>
                </a:solidFill>
                <a:latin typeface="Calibri" panose="020F0502020204030204" pitchFamily="34" charset="0"/>
                <a:cs typeface="Calibri" panose="020F0502020204030204" pitchFamily="34" charset="0"/>
              </a:rPr>
              <a:t>64 Nodes</a:t>
            </a:r>
          </a:p>
        </p:txBody>
      </p:sp>
      <p:cxnSp>
        <p:nvCxnSpPr>
          <p:cNvPr id="8" name="Straight Arrow Connector 7">
            <a:extLst>
              <a:ext uri="{FF2B5EF4-FFF2-40B4-BE49-F238E27FC236}">
                <a16:creationId xmlns:a16="http://schemas.microsoft.com/office/drawing/2014/main" id="{3D4FD182-A605-0E4E-BAF8-A672E5184F53}"/>
              </a:ext>
            </a:extLst>
          </p:cNvPr>
          <p:cNvCxnSpPr>
            <a:cxnSpLocks/>
          </p:cNvCxnSpPr>
          <p:nvPr/>
        </p:nvCxnSpPr>
        <p:spPr>
          <a:xfrm flipV="1">
            <a:off x="4936169" y="3588152"/>
            <a:ext cx="469384" cy="198529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79274EE-1398-AA42-88BB-55EE657453AF}"/>
              </a:ext>
            </a:extLst>
          </p:cNvPr>
          <p:cNvPicPr>
            <a:picLocks noChangeAspect="1"/>
          </p:cNvPicPr>
          <p:nvPr/>
        </p:nvPicPr>
        <p:blipFill rotWithShape="1">
          <a:blip r:embed="rId4">
            <a:extLst>
              <a:ext uri="{28A0092B-C50C-407E-A947-70E740481C1C}">
                <a14:useLocalDpi xmlns:a14="http://schemas.microsoft.com/office/drawing/2010/main" val="0"/>
              </a:ext>
            </a:extLst>
          </a:blip>
          <a:srcRect l="68569"/>
          <a:stretch/>
        </p:blipFill>
        <p:spPr>
          <a:xfrm>
            <a:off x="9773069" y="2725056"/>
            <a:ext cx="682566" cy="671297"/>
          </a:xfrm>
          <a:prstGeom prst="rect">
            <a:avLst/>
          </a:prstGeom>
        </p:spPr>
      </p:pic>
      <p:pic>
        <p:nvPicPr>
          <p:cNvPr id="11" name="Picture 10">
            <a:extLst>
              <a:ext uri="{FF2B5EF4-FFF2-40B4-BE49-F238E27FC236}">
                <a16:creationId xmlns:a16="http://schemas.microsoft.com/office/drawing/2014/main" id="{4E9EB141-5D63-8942-A9C5-6207A9F8869E}"/>
              </a:ext>
            </a:extLst>
          </p:cNvPr>
          <p:cNvPicPr>
            <a:picLocks noChangeAspect="1"/>
          </p:cNvPicPr>
          <p:nvPr/>
        </p:nvPicPr>
        <p:blipFill rotWithShape="1">
          <a:blip r:embed="rId4">
            <a:extLst>
              <a:ext uri="{28A0092B-C50C-407E-A947-70E740481C1C}">
                <a14:useLocalDpi xmlns:a14="http://schemas.microsoft.com/office/drawing/2010/main" val="0"/>
              </a:ext>
            </a:extLst>
          </a:blip>
          <a:srcRect r="69299"/>
          <a:stretch/>
        </p:blipFill>
        <p:spPr>
          <a:xfrm>
            <a:off x="3630049" y="2752371"/>
            <a:ext cx="670977" cy="675583"/>
          </a:xfrm>
          <a:prstGeom prst="rect">
            <a:avLst/>
          </a:prstGeom>
        </p:spPr>
      </p:pic>
      <p:pic>
        <p:nvPicPr>
          <p:cNvPr id="12" name="Picture 11">
            <a:extLst>
              <a:ext uri="{FF2B5EF4-FFF2-40B4-BE49-F238E27FC236}">
                <a16:creationId xmlns:a16="http://schemas.microsoft.com/office/drawing/2014/main" id="{264BD8EE-1354-C440-A293-A7862461D8FA}"/>
              </a:ext>
            </a:extLst>
          </p:cNvPr>
          <p:cNvPicPr>
            <a:picLocks noChangeAspect="1"/>
          </p:cNvPicPr>
          <p:nvPr/>
        </p:nvPicPr>
        <p:blipFill rotWithShape="1">
          <a:blip r:embed="rId4">
            <a:extLst>
              <a:ext uri="{28A0092B-C50C-407E-A947-70E740481C1C}">
                <a14:useLocalDpi xmlns:a14="http://schemas.microsoft.com/office/drawing/2010/main" val="0"/>
              </a:ext>
            </a:extLst>
          </a:blip>
          <a:srcRect l="34628" r="34560"/>
          <a:stretch/>
        </p:blipFill>
        <p:spPr>
          <a:xfrm>
            <a:off x="6672534" y="2744490"/>
            <a:ext cx="669136" cy="671297"/>
          </a:xfrm>
          <a:prstGeom prst="rect">
            <a:avLst/>
          </a:prstGeom>
        </p:spPr>
      </p:pic>
      <p:pic>
        <p:nvPicPr>
          <p:cNvPr id="13" name="Picture 12">
            <a:extLst>
              <a:ext uri="{FF2B5EF4-FFF2-40B4-BE49-F238E27FC236}">
                <a16:creationId xmlns:a16="http://schemas.microsoft.com/office/drawing/2014/main" id="{1AA8BCD2-A33B-164D-8587-702415D7470F}"/>
              </a:ext>
            </a:extLst>
          </p:cNvPr>
          <p:cNvPicPr>
            <a:picLocks noChangeAspect="1"/>
          </p:cNvPicPr>
          <p:nvPr/>
        </p:nvPicPr>
        <p:blipFill rotWithShape="1">
          <a:blip r:embed="rId4">
            <a:extLst>
              <a:ext uri="{28A0092B-C50C-407E-A947-70E740481C1C}">
                <a14:useLocalDpi xmlns:a14="http://schemas.microsoft.com/office/drawing/2010/main" val="0"/>
              </a:ext>
            </a:extLst>
          </a:blip>
          <a:srcRect r="69299"/>
          <a:stretch/>
        </p:blipFill>
        <p:spPr>
          <a:xfrm>
            <a:off x="557765" y="2725056"/>
            <a:ext cx="670977" cy="675583"/>
          </a:xfrm>
          <a:prstGeom prst="rect">
            <a:avLst/>
          </a:prstGeom>
        </p:spPr>
      </p:pic>
      <p:pic>
        <p:nvPicPr>
          <p:cNvPr id="16" name="Picture 15">
            <a:extLst>
              <a:ext uri="{FF2B5EF4-FFF2-40B4-BE49-F238E27FC236}">
                <a16:creationId xmlns:a16="http://schemas.microsoft.com/office/drawing/2014/main" id="{FCF7776B-0E83-9245-BFD3-48E592062E8E}"/>
              </a:ext>
            </a:extLst>
          </p:cNvPr>
          <p:cNvPicPr>
            <a:picLocks noChangeAspect="1"/>
          </p:cNvPicPr>
          <p:nvPr/>
        </p:nvPicPr>
        <p:blipFill>
          <a:blip r:embed="rId5"/>
          <a:stretch>
            <a:fillRect/>
          </a:stretch>
        </p:blipFill>
        <p:spPr>
          <a:xfrm>
            <a:off x="9142685" y="2285947"/>
            <a:ext cx="3049315" cy="3049315"/>
          </a:xfrm>
          <a:prstGeom prst="rect">
            <a:avLst/>
          </a:prstGeom>
        </p:spPr>
      </p:pic>
      <p:pic>
        <p:nvPicPr>
          <p:cNvPr id="18" name="Picture 17">
            <a:extLst>
              <a:ext uri="{FF2B5EF4-FFF2-40B4-BE49-F238E27FC236}">
                <a16:creationId xmlns:a16="http://schemas.microsoft.com/office/drawing/2014/main" id="{F5EAB812-758C-F744-8F86-CCD3EE4E5158}"/>
              </a:ext>
            </a:extLst>
          </p:cNvPr>
          <p:cNvPicPr>
            <a:picLocks noChangeAspect="1"/>
          </p:cNvPicPr>
          <p:nvPr/>
        </p:nvPicPr>
        <p:blipFill>
          <a:blip r:embed="rId6"/>
          <a:stretch>
            <a:fillRect/>
          </a:stretch>
        </p:blipFill>
        <p:spPr>
          <a:xfrm>
            <a:off x="-15145" y="2303167"/>
            <a:ext cx="3049315" cy="3049315"/>
          </a:xfrm>
          <a:prstGeom prst="rect">
            <a:avLst/>
          </a:prstGeom>
        </p:spPr>
      </p:pic>
      <p:grpSp>
        <p:nvGrpSpPr>
          <p:cNvPr id="38" name="Group 37">
            <a:extLst>
              <a:ext uri="{FF2B5EF4-FFF2-40B4-BE49-F238E27FC236}">
                <a16:creationId xmlns:a16="http://schemas.microsoft.com/office/drawing/2014/main" id="{D1CFE832-CBB8-FE4D-9AB1-D32E02E82E5B}"/>
              </a:ext>
            </a:extLst>
          </p:cNvPr>
          <p:cNvGrpSpPr/>
          <p:nvPr/>
        </p:nvGrpSpPr>
        <p:grpSpPr>
          <a:xfrm>
            <a:off x="7082924" y="1441524"/>
            <a:ext cx="3802799" cy="612039"/>
            <a:chOff x="2869737" y="1441524"/>
            <a:chExt cx="3802799" cy="612039"/>
          </a:xfrm>
        </p:grpSpPr>
        <p:pic>
          <p:nvPicPr>
            <p:cNvPr id="17" name="Picture 16">
              <a:extLst>
                <a:ext uri="{FF2B5EF4-FFF2-40B4-BE49-F238E27FC236}">
                  <a16:creationId xmlns:a16="http://schemas.microsoft.com/office/drawing/2014/main" id="{B8D7ADFF-9938-ED48-9DCA-52379C36A70C}"/>
                </a:ext>
              </a:extLst>
            </p:cNvPr>
            <p:cNvPicPr>
              <a:picLocks noChangeAspect="1"/>
            </p:cNvPicPr>
            <p:nvPr/>
          </p:nvPicPr>
          <p:blipFill rotWithShape="1">
            <a:blip r:embed="rId7">
              <a:extLst>
                <a:ext uri="{28A0092B-C50C-407E-A947-70E740481C1C}">
                  <a14:useLocalDpi xmlns:a14="http://schemas.microsoft.com/office/drawing/2010/main" val="0"/>
                </a:ext>
              </a:extLst>
            </a:blip>
            <a:srcRect l="4678" t="27615" r="46703" b="30325"/>
            <a:stretch/>
          </p:blipFill>
          <p:spPr>
            <a:xfrm>
              <a:off x="2869737" y="1441524"/>
              <a:ext cx="3802798" cy="612039"/>
            </a:xfrm>
            <a:prstGeom prst="rect">
              <a:avLst/>
            </a:prstGeom>
            <a:ln>
              <a:solidFill>
                <a:schemeClr val="tx1"/>
              </a:solidFill>
            </a:ln>
          </p:spPr>
        </p:pic>
        <p:sp>
          <p:nvSpPr>
            <p:cNvPr id="21" name="Rectangle 20">
              <a:extLst>
                <a:ext uri="{FF2B5EF4-FFF2-40B4-BE49-F238E27FC236}">
                  <a16:creationId xmlns:a16="http://schemas.microsoft.com/office/drawing/2014/main" id="{2A7F1AEE-48E0-994E-B2C9-4826C15DC207}"/>
                </a:ext>
              </a:extLst>
            </p:cNvPr>
            <p:cNvSpPr/>
            <p:nvPr/>
          </p:nvSpPr>
          <p:spPr bwMode="auto">
            <a:xfrm>
              <a:off x="5920398" y="1464289"/>
              <a:ext cx="752138" cy="257235"/>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TextBox 21">
              <a:extLst>
                <a:ext uri="{FF2B5EF4-FFF2-40B4-BE49-F238E27FC236}">
                  <a16:creationId xmlns:a16="http://schemas.microsoft.com/office/drawing/2014/main" id="{30078726-37B1-E847-A047-B40FE10ACBF9}"/>
                </a:ext>
              </a:extLst>
            </p:cNvPr>
            <p:cNvSpPr txBox="1"/>
            <p:nvPr/>
          </p:nvSpPr>
          <p:spPr>
            <a:xfrm>
              <a:off x="2869738" y="1441524"/>
              <a:ext cx="3802797" cy="369332"/>
            </a:xfrm>
            <a:prstGeom prst="rect">
              <a:avLst/>
            </a:prstGeom>
            <a:noFill/>
          </p:spPr>
          <p:txBody>
            <a:bodyPr wrap="square" rtlCol="0">
              <a:spAutoFit/>
            </a:bodyPr>
            <a:lstStyle/>
            <a:p>
              <a:pPr algn="ctr"/>
              <a:r>
                <a:rPr lang="en-US" dirty="0"/>
                <a:t>Strategy</a:t>
              </a:r>
            </a:p>
          </p:txBody>
        </p:sp>
      </p:grpSp>
      <p:sp>
        <p:nvSpPr>
          <p:cNvPr id="29" name="Right Arrow 28">
            <a:extLst>
              <a:ext uri="{FF2B5EF4-FFF2-40B4-BE49-F238E27FC236}">
                <a16:creationId xmlns:a16="http://schemas.microsoft.com/office/drawing/2014/main" id="{F77A3D72-04FA-AE45-ADA4-90A1E0998A41}"/>
              </a:ext>
            </a:extLst>
          </p:cNvPr>
          <p:cNvSpPr/>
          <p:nvPr/>
        </p:nvSpPr>
        <p:spPr bwMode="auto">
          <a:xfrm>
            <a:off x="720555" y="1485371"/>
            <a:ext cx="2039203" cy="677576"/>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dirty="0">
                <a:solidFill>
                  <a:srgbClr val="000000"/>
                </a:solidFill>
              </a:rPr>
              <a:t>Less Imbalanced</a:t>
            </a:r>
          </a:p>
        </p:txBody>
      </p:sp>
      <p:cxnSp>
        <p:nvCxnSpPr>
          <p:cNvPr id="31" name="Straight Arrow Connector 30">
            <a:extLst>
              <a:ext uri="{FF2B5EF4-FFF2-40B4-BE49-F238E27FC236}">
                <a16:creationId xmlns:a16="http://schemas.microsoft.com/office/drawing/2014/main" id="{990146BE-A1A9-8740-8AB2-D8D73615F793}"/>
              </a:ext>
            </a:extLst>
          </p:cNvPr>
          <p:cNvCxnSpPr>
            <a:cxnSpLocks/>
          </p:cNvCxnSpPr>
          <p:nvPr/>
        </p:nvCxnSpPr>
        <p:spPr>
          <a:xfrm flipH="1" flipV="1">
            <a:off x="2488411" y="3616553"/>
            <a:ext cx="1196822" cy="191780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A38D8D0D-5628-F64A-8570-C52AB9DB197E}"/>
              </a:ext>
            </a:extLst>
          </p:cNvPr>
          <p:cNvSpPr/>
          <p:nvPr/>
        </p:nvSpPr>
        <p:spPr bwMode="auto">
          <a:xfrm>
            <a:off x="5325679" y="2712449"/>
            <a:ext cx="393539" cy="1053722"/>
          </a:xfrm>
          <a:prstGeom prst="ellipse">
            <a:avLst/>
          </a:prstGeom>
          <a:noFill/>
          <a:ln w="38100">
            <a:solidFill>
              <a:srgbClr val="37609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Oval 34">
            <a:extLst>
              <a:ext uri="{FF2B5EF4-FFF2-40B4-BE49-F238E27FC236}">
                <a16:creationId xmlns:a16="http://schemas.microsoft.com/office/drawing/2014/main" id="{5464C6D3-B3CF-914B-A566-AF2C4D318C37}"/>
              </a:ext>
            </a:extLst>
          </p:cNvPr>
          <p:cNvSpPr/>
          <p:nvPr/>
        </p:nvSpPr>
        <p:spPr bwMode="auto">
          <a:xfrm>
            <a:off x="2225789" y="2553277"/>
            <a:ext cx="393539" cy="1053722"/>
          </a:xfrm>
          <a:prstGeom prst="ellipse">
            <a:avLst/>
          </a:prstGeom>
          <a:noFill/>
          <a:ln w="38100">
            <a:solidFill>
              <a:srgbClr val="37609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724446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60E101-5ACA-E941-98B8-2C3E5BAA20AA}"/>
              </a:ext>
            </a:extLst>
          </p:cNvPr>
          <p:cNvSpPr>
            <a:spLocks noGrp="1"/>
          </p:cNvSpPr>
          <p:nvPr>
            <p:ph idx="1"/>
          </p:nvPr>
        </p:nvSpPr>
        <p:spPr/>
        <p:txBody>
          <a:bodyPr>
            <a:normAutofit/>
          </a:bodyPr>
          <a:lstStyle/>
          <a:p>
            <a:r>
              <a:rPr lang="en-US" dirty="0"/>
              <a:t>We present </a:t>
            </a:r>
            <a:r>
              <a:rPr lang="en-US" dirty="0" err="1"/>
              <a:t>PaViz</a:t>
            </a:r>
            <a:r>
              <a:rPr lang="en-US" dirty="0"/>
              <a:t>, a power-adaptive framework for optimizing visualization performance</a:t>
            </a:r>
          </a:p>
          <a:p>
            <a:endParaRPr lang="en-US" dirty="0"/>
          </a:p>
          <a:p>
            <a:r>
              <a:rPr lang="en-US" dirty="0"/>
              <a:t>Using prediction to re-allocate power among nodes in a job can result in up to 33% speedup over current strategy while using the same power overall</a:t>
            </a:r>
          </a:p>
          <a:p>
            <a:endParaRPr lang="en-US" dirty="0"/>
          </a:p>
          <a:p>
            <a:r>
              <a:rPr lang="en-US" b="1" u="sng" dirty="0"/>
              <a:t>Next research questions</a:t>
            </a:r>
            <a:r>
              <a:rPr lang="en-US" dirty="0"/>
              <a:t>:</a:t>
            </a:r>
          </a:p>
          <a:p>
            <a:pPr lvl="1"/>
            <a:r>
              <a:rPr lang="en-US" sz="2400" dirty="0"/>
              <a:t>Can additional performance be realized at higher concurrencies?</a:t>
            </a:r>
          </a:p>
          <a:p>
            <a:pPr lvl="1"/>
            <a:r>
              <a:rPr lang="en-US" sz="2400" dirty="0"/>
              <a:t>How will adaptation compare to prediction for visualization workloads?</a:t>
            </a:r>
          </a:p>
        </p:txBody>
      </p:sp>
      <p:sp>
        <p:nvSpPr>
          <p:cNvPr id="3" name="Title 2">
            <a:extLst>
              <a:ext uri="{FF2B5EF4-FFF2-40B4-BE49-F238E27FC236}">
                <a16:creationId xmlns:a16="http://schemas.microsoft.com/office/drawing/2014/main" id="{E123B299-0B2F-8643-9BCE-EF1073408DAA}"/>
              </a:ext>
            </a:extLst>
          </p:cNvPr>
          <p:cNvSpPr>
            <a:spLocks noGrp="1"/>
          </p:cNvSpPr>
          <p:nvPr>
            <p:ph type="title"/>
          </p:nvPr>
        </p:nvSpPr>
        <p:spPr/>
        <p:txBody>
          <a:bodyPr/>
          <a:lstStyle/>
          <a:p>
            <a:r>
              <a:rPr lang="en-US" dirty="0"/>
              <a:t>Takeaways demonstrate the viability of using prediction to re-allocate power</a:t>
            </a:r>
          </a:p>
        </p:txBody>
      </p:sp>
    </p:spTree>
    <p:extLst>
      <p:ext uri="{BB962C8B-B14F-4D97-AF65-F5344CB8AC3E}">
        <p14:creationId xmlns:p14="http://schemas.microsoft.com/office/powerpoint/2010/main" val="80376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41F824-9D87-5B45-9139-C96FEB5D198E}"/>
              </a:ext>
            </a:extLst>
          </p:cNvPr>
          <p:cNvSpPr>
            <a:spLocks noGrp="1"/>
          </p:cNvSpPr>
          <p:nvPr>
            <p:ph idx="1"/>
          </p:nvPr>
        </p:nvSpPr>
        <p:spPr/>
        <p:txBody>
          <a:bodyPr>
            <a:normAutofit/>
          </a:bodyPr>
          <a:lstStyle/>
          <a:p>
            <a:r>
              <a:rPr lang="en-US" dirty="0"/>
              <a:t>Visualization algorithms can have more variance than simulation codes</a:t>
            </a:r>
          </a:p>
          <a:p>
            <a:pPr lvl="1"/>
            <a:r>
              <a:rPr lang="en-US" sz="2400" dirty="0"/>
              <a:t>Motivates an alternative approach for redistributing power: using prediction (rather than adaptation)</a:t>
            </a:r>
          </a:p>
          <a:p>
            <a:r>
              <a:rPr lang="en-US" dirty="0"/>
              <a:t>Two Results:</a:t>
            </a:r>
          </a:p>
          <a:p>
            <a:pPr lvl="1"/>
            <a:r>
              <a:rPr lang="en-US" sz="2400" b="1" dirty="0">
                <a:solidFill>
                  <a:schemeClr val="bg1">
                    <a:lumMod val="75000"/>
                  </a:schemeClr>
                </a:solidFill>
              </a:rPr>
              <a:t>Show prediction is viable</a:t>
            </a:r>
          </a:p>
          <a:p>
            <a:pPr lvl="2"/>
            <a:r>
              <a:rPr lang="en-US" sz="2400" dirty="0">
                <a:solidFill>
                  <a:schemeClr val="bg1">
                    <a:lumMod val="75000"/>
                  </a:schemeClr>
                </a:solidFill>
              </a:rPr>
              <a:t>Showed benefit incorporating prediction for                                                         volume rendering</a:t>
            </a:r>
          </a:p>
          <a:p>
            <a:pPr lvl="1"/>
            <a:r>
              <a:rPr lang="en-US" sz="2400" b="1" dirty="0"/>
              <a:t>Show prediction is beneficial</a:t>
            </a:r>
          </a:p>
          <a:p>
            <a:pPr lvl="2"/>
            <a:r>
              <a:rPr lang="en-US" sz="2400" dirty="0"/>
              <a:t>Extended EGPGV17, compare with runtime                                                           system using adaptation (GEOPM)</a:t>
            </a:r>
          </a:p>
          <a:p>
            <a:pPr marL="514350" lvl="2" indent="0">
              <a:buNone/>
            </a:pPr>
            <a:endParaRPr lang="en-US" sz="2400" dirty="0"/>
          </a:p>
        </p:txBody>
      </p:sp>
      <p:sp>
        <p:nvSpPr>
          <p:cNvPr id="3" name="Title 2">
            <a:extLst>
              <a:ext uri="{FF2B5EF4-FFF2-40B4-BE49-F238E27FC236}">
                <a16:creationId xmlns:a16="http://schemas.microsoft.com/office/drawing/2014/main" id="{790E48ED-0F2A-7741-8869-A6EA2AAD8174}"/>
              </a:ext>
            </a:extLst>
          </p:cNvPr>
          <p:cNvSpPr>
            <a:spLocks noGrp="1"/>
          </p:cNvSpPr>
          <p:nvPr>
            <p:ph type="title"/>
          </p:nvPr>
        </p:nvSpPr>
        <p:spPr/>
        <p:txBody>
          <a:bodyPr/>
          <a:lstStyle/>
          <a:p>
            <a:r>
              <a:rPr lang="en-US" dirty="0"/>
              <a:t>How can we exploit execution behaviors to improve performance of visualization algorithms?</a:t>
            </a:r>
          </a:p>
        </p:txBody>
      </p:sp>
      <p:sp>
        <p:nvSpPr>
          <p:cNvPr id="4" name="TextBox 3">
            <a:extLst>
              <a:ext uri="{FF2B5EF4-FFF2-40B4-BE49-F238E27FC236}">
                <a16:creationId xmlns:a16="http://schemas.microsoft.com/office/drawing/2014/main" id="{93E40A41-F140-7F47-AE6A-1A1905ED4019}"/>
              </a:ext>
            </a:extLst>
          </p:cNvPr>
          <p:cNvSpPr txBox="1"/>
          <p:nvPr/>
        </p:nvSpPr>
        <p:spPr>
          <a:xfrm>
            <a:off x="7353907" y="3215733"/>
            <a:ext cx="4003271" cy="1077218"/>
          </a:xfrm>
          <a:prstGeom prst="rect">
            <a:avLst/>
          </a:prstGeom>
          <a:noFill/>
          <a:ln>
            <a:noFill/>
          </a:ln>
        </p:spPr>
        <p:txBody>
          <a:bodyPr wrap="square" rtlCol="0">
            <a:spAutoFit/>
          </a:bodyPr>
          <a:lstStyle/>
          <a:p>
            <a:r>
              <a:rPr lang="en-US" sz="1600" dirty="0">
                <a:solidFill>
                  <a:schemeClr val="bg1">
                    <a:lumMod val="75000"/>
                  </a:schemeClr>
                </a:solidFill>
              </a:rPr>
              <a:t>Labasan et al. “</a:t>
            </a:r>
            <a:r>
              <a:rPr lang="en-US" sz="1600" i="1" dirty="0" err="1">
                <a:solidFill>
                  <a:schemeClr val="bg1">
                    <a:lumMod val="75000"/>
                  </a:schemeClr>
                </a:solidFill>
              </a:rPr>
              <a:t>PaViz</a:t>
            </a:r>
            <a:r>
              <a:rPr lang="en-US" sz="1600" i="1" dirty="0">
                <a:solidFill>
                  <a:schemeClr val="bg1">
                    <a:lumMod val="75000"/>
                  </a:schemeClr>
                </a:solidFill>
              </a:rPr>
              <a:t>: A Power-Adaptive Framework for Optimizing Vis Performance.</a:t>
            </a:r>
            <a:r>
              <a:rPr lang="en-US" sz="1600" dirty="0">
                <a:solidFill>
                  <a:schemeClr val="bg1">
                    <a:lumMod val="75000"/>
                  </a:schemeClr>
                </a:solidFill>
              </a:rPr>
              <a:t>” </a:t>
            </a:r>
            <a:r>
              <a:rPr lang="en-US" sz="1600" dirty="0" err="1">
                <a:solidFill>
                  <a:schemeClr val="bg1">
                    <a:lumMod val="75000"/>
                  </a:schemeClr>
                </a:solidFill>
              </a:rPr>
              <a:t>Eurographics</a:t>
            </a:r>
            <a:r>
              <a:rPr lang="en-US" sz="1600" dirty="0">
                <a:solidFill>
                  <a:schemeClr val="bg1">
                    <a:lumMod val="75000"/>
                  </a:schemeClr>
                </a:solidFill>
              </a:rPr>
              <a:t> Symposium on Parallel Graphics and Visualization (EGPGV), 06/2017.</a:t>
            </a:r>
          </a:p>
        </p:txBody>
      </p:sp>
      <p:sp>
        <p:nvSpPr>
          <p:cNvPr id="5" name="TextBox 4">
            <a:extLst>
              <a:ext uri="{FF2B5EF4-FFF2-40B4-BE49-F238E27FC236}">
                <a16:creationId xmlns:a16="http://schemas.microsoft.com/office/drawing/2014/main" id="{59BFFB1C-DFD0-1740-A23D-BF2AC9AE476E}"/>
              </a:ext>
            </a:extLst>
          </p:cNvPr>
          <p:cNvSpPr txBox="1"/>
          <p:nvPr/>
        </p:nvSpPr>
        <p:spPr>
          <a:xfrm>
            <a:off x="7353908" y="4483482"/>
            <a:ext cx="4003271" cy="1323439"/>
          </a:xfrm>
          <a:prstGeom prst="rect">
            <a:avLst/>
          </a:prstGeom>
          <a:noFill/>
          <a:ln>
            <a:noFill/>
          </a:ln>
        </p:spPr>
        <p:txBody>
          <a:bodyPr wrap="square" rtlCol="0">
            <a:spAutoFit/>
          </a:bodyPr>
          <a:lstStyle/>
          <a:p>
            <a:r>
              <a:rPr lang="en-US" sz="1600" dirty="0"/>
              <a:t>Labasan et al. “</a:t>
            </a:r>
            <a:r>
              <a:rPr lang="en-US" sz="1600" i="1" dirty="0"/>
              <a:t>Evaluating Predictive and Adaptive Power Strategies for Optimizing Vis Performance.</a:t>
            </a:r>
            <a:r>
              <a:rPr lang="en-US" sz="1600" dirty="0"/>
              <a:t>” In preparation for submission at IEEE Transactions on Parallel and Distributed Systems (TPDS).</a:t>
            </a:r>
          </a:p>
        </p:txBody>
      </p:sp>
    </p:spTree>
    <p:extLst>
      <p:ext uri="{BB962C8B-B14F-4D97-AF65-F5344CB8AC3E}">
        <p14:creationId xmlns:p14="http://schemas.microsoft.com/office/powerpoint/2010/main" val="121855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3B60F8-3EC7-1141-81EB-4C90600BCFAF}"/>
              </a:ext>
            </a:extLst>
          </p:cNvPr>
          <p:cNvSpPr>
            <a:spLocks noGrp="1"/>
          </p:cNvSpPr>
          <p:nvPr>
            <p:ph type="title"/>
          </p:nvPr>
        </p:nvSpPr>
        <p:spPr/>
        <p:txBody>
          <a:bodyPr/>
          <a:lstStyle/>
          <a:p>
            <a:r>
              <a:rPr lang="en-US" dirty="0"/>
              <a:t>Current system power utilization is sub-optimal</a:t>
            </a:r>
          </a:p>
        </p:txBody>
      </p:sp>
      <p:pic>
        <p:nvPicPr>
          <p:cNvPr id="5" name="Picture 4">
            <a:extLst>
              <a:ext uri="{FF2B5EF4-FFF2-40B4-BE49-F238E27FC236}">
                <a16:creationId xmlns:a16="http://schemas.microsoft.com/office/drawing/2014/main" id="{3867BE69-7424-2343-8DCA-875974C168BA}"/>
              </a:ext>
            </a:extLst>
          </p:cNvPr>
          <p:cNvPicPr>
            <a:picLocks noChangeAspect="1"/>
          </p:cNvPicPr>
          <p:nvPr/>
        </p:nvPicPr>
        <p:blipFill>
          <a:blip r:embed="rId3"/>
          <a:stretch>
            <a:fillRect/>
          </a:stretch>
        </p:blipFill>
        <p:spPr>
          <a:xfrm>
            <a:off x="194098" y="1411616"/>
            <a:ext cx="6586708" cy="4019008"/>
          </a:xfrm>
          <a:prstGeom prst="rect">
            <a:avLst/>
          </a:prstGeom>
        </p:spPr>
      </p:pic>
      <p:sp>
        <p:nvSpPr>
          <p:cNvPr id="6" name="Rectangle 5">
            <a:extLst>
              <a:ext uri="{FF2B5EF4-FFF2-40B4-BE49-F238E27FC236}">
                <a16:creationId xmlns:a16="http://schemas.microsoft.com/office/drawing/2014/main" id="{757ADDFD-09FD-0045-8367-C1407A41E630}"/>
              </a:ext>
            </a:extLst>
          </p:cNvPr>
          <p:cNvSpPr/>
          <p:nvPr/>
        </p:nvSpPr>
        <p:spPr bwMode="auto">
          <a:xfrm>
            <a:off x="3070368" y="2280202"/>
            <a:ext cx="3214605" cy="546127"/>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7" name="Straight Arrow Connector 6">
            <a:extLst>
              <a:ext uri="{FF2B5EF4-FFF2-40B4-BE49-F238E27FC236}">
                <a16:creationId xmlns:a16="http://schemas.microsoft.com/office/drawing/2014/main" id="{427E0E70-6AC2-C44F-AF46-2D11AAE29770}"/>
              </a:ext>
            </a:extLst>
          </p:cNvPr>
          <p:cNvCxnSpPr/>
          <p:nvPr/>
        </p:nvCxnSpPr>
        <p:spPr>
          <a:xfrm flipV="1">
            <a:off x="4034568" y="3404338"/>
            <a:ext cx="0" cy="491002"/>
          </a:xfrm>
          <a:prstGeom prst="straightConnector1">
            <a:avLst/>
          </a:prstGeom>
          <a:ln w="3810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3ECA234-22D3-CD43-B063-0707D8B1161F}"/>
              </a:ext>
            </a:extLst>
          </p:cNvPr>
          <p:cNvSpPr txBox="1"/>
          <p:nvPr/>
        </p:nvSpPr>
        <p:spPr>
          <a:xfrm>
            <a:off x="3070368" y="3927546"/>
            <a:ext cx="2451662" cy="369332"/>
          </a:xfrm>
          <a:prstGeom prst="rect">
            <a:avLst/>
          </a:prstGeom>
          <a:noFill/>
        </p:spPr>
        <p:txBody>
          <a:bodyPr wrap="square" rtlCol="0">
            <a:spAutoFit/>
          </a:bodyPr>
          <a:lstStyle/>
          <a:p>
            <a:r>
              <a:rPr lang="en-US" dirty="0">
                <a:solidFill>
                  <a:srgbClr val="FF0000"/>
                </a:solidFill>
              </a:rPr>
              <a:t>1.47 MW, Other codes</a:t>
            </a:r>
          </a:p>
        </p:txBody>
      </p:sp>
      <p:sp>
        <p:nvSpPr>
          <p:cNvPr id="9" name="Up-Down Arrow 8">
            <a:extLst>
              <a:ext uri="{FF2B5EF4-FFF2-40B4-BE49-F238E27FC236}">
                <a16:creationId xmlns:a16="http://schemas.microsoft.com/office/drawing/2014/main" id="{0DBCCB73-D92F-3F4E-A27C-35B32050AB6E}"/>
              </a:ext>
            </a:extLst>
          </p:cNvPr>
          <p:cNvSpPr/>
          <p:nvPr/>
        </p:nvSpPr>
        <p:spPr bwMode="auto">
          <a:xfrm>
            <a:off x="4194807" y="2231876"/>
            <a:ext cx="184873" cy="692694"/>
          </a:xfrm>
          <a:prstGeom prst="upDownArrow">
            <a:avLst/>
          </a:prstGeom>
          <a:solidFill>
            <a:srgbClr val="FF0000"/>
          </a:solidFill>
          <a:ln>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TextBox 9">
            <a:extLst>
              <a:ext uri="{FF2B5EF4-FFF2-40B4-BE49-F238E27FC236}">
                <a16:creationId xmlns:a16="http://schemas.microsoft.com/office/drawing/2014/main" id="{8C492444-323C-9645-91D2-AA965B81416C}"/>
              </a:ext>
            </a:extLst>
          </p:cNvPr>
          <p:cNvSpPr txBox="1"/>
          <p:nvPr/>
        </p:nvSpPr>
        <p:spPr>
          <a:xfrm>
            <a:off x="4465875" y="2370130"/>
            <a:ext cx="1783721" cy="369332"/>
          </a:xfrm>
          <a:prstGeom prst="rect">
            <a:avLst/>
          </a:prstGeom>
          <a:noFill/>
        </p:spPr>
        <p:txBody>
          <a:bodyPr wrap="square" rtlCol="0">
            <a:spAutoFit/>
          </a:bodyPr>
          <a:lstStyle/>
          <a:p>
            <a:r>
              <a:rPr lang="en-US" dirty="0">
                <a:solidFill>
                  <a:srgbClr val="FF0000"/>
                </a:solidFill>
              </a:rPr>
              <a:t>1 MW Un-used!</a:t>
            </a:r>
          </a:p>
        </p:txBody>
      </p:sp>
      <p:sp>
        <p:nvSpPr>
          <p:cNvPr id="12" name="Content Placeholder 1">
            <a:extLst>
              <a:ext uri="{FF2B5EF4-FFF2-40B4-BE49-F238E27FC236}">
                <a16:creationId xmlns:a16="http://schemas.microsoft.com/office/drawing/2014/main" id="{A2DB88D1-3BA4-4543-A5AB-567109D62D9B}"/>
              </a:ext>
            </a:extLst>
          </p:cNvPr>
          <p:cNvSpPr txBox="1">
            <a:spLocks/>
          </p:cNvSpPr>
          <p:nvPr/>
        </p:nvSpPr>
        <p:spPr>
          <a:xfrm>
            <a:off x="4956146" y="5613020"/>
            <a:ext cx="4569979" cy="828664"/>
          </a:xfrm>
          <a:prstGeom prst="rect">
            <a:avLst/>
          </a:prstGeom>
        </p:spPr>
        <p:txBody>
          <a:bodyPr vert="horz" lIns="0" tIns="0" rIns="0" bIns="0" rtlCol="0">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buClr>
                <a:srgbClr val="124732"/>
              </a:buClr>
            </a:pPr>
            <a:r>
              <a:rPr lang="en-US" sz="2400" u="sng" dirty="0"/>
              <a:t>Power capacity left on the table</a:t>
            </a:r>
            <a:r>
              <a:rPr lang="en-US" sz="2400" dirty="0"/>
              <a:t>, more science could be done</a:t>
            </a:r>
          </a:p>
        </p:txBody>
      </p:sp>
      <p:sp>
        <p:nvSpPr>
          <p:cNvPr id="13" name="Content Placeholder 1">
            <a:extLst>
              <a:ext uri="{FF2B5EF4-FFF2-40B4-BE49-F238E27FC236}">
                <a16:creationId xmlns:a16="http://schemas.microsoft.com/office/drawing/2014/main" id="{86D3D8BD-00F4-2C40-99C6-AABAADCE1051}"/>
              </a:ext>
            </a:extLst>
          </p:cNvPr>
          <p:cNvSpPr txBox="1">
            <a:spLocks/>
          </p:cNvSpPr>
          <p:nvPr/>
        </p:nvSpPr>
        <p:spPr>
          <a:xfrm>
            <a:off x="609600" y="5596668"/>
            <a:ext cx="3982948" cy="845015"/>
          </a:xfrm>
          <a:prstGeom prst="rect">
            <a:avLst/>
          </a:prstGeom>
        </p:spPr>
        <p:txBody>
          <a:bodyPr vert="horz" lIns="0" tIns="0" rIns="0" bIns="0" rtlCol="0">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buClr>
                <a:srgbClr val="124732"/>
              </a:buClr>
            </a:pPr>
            <a:r>
              <a:rPr lang="en-US" sz="2400" u="sng" dirty="0"/>
              <a:t>Limits the size of the system</a:t>
            </a:r>
            <a:r>
              <a:rPr lang="en-US" sz="2400" dirty="0"/>
              <a:t>, reducing system throughput </a:t>
            </a:r>
          </a:p>
        </p:txBody>
      </p:sp>
      <p:cxnSp>
        <p:nvCxnSpPr>
          <p:cNvPr id="18" name="Straight Arrow Connector 17">
            <a:extLst>
              <a:ext uri="{FF2B5EF4-FFF2-40B4-BE49-F238E27FC236}">
                <a16:creationId xmlns:a16="http://schemas.microsoft.com/office/drawing/2014/main" id="{9386002E-B1F1-3D44-B027-5D1DA823252E}"/>
              </a:ext>
            </a:extLst>
          </p:cNvPr>
          <p:cNvCxnSpPr>
            <a:cxnSpLocks/>
          </p:cNvCxnSpPr>
          <p:nvPr/>
        </p:nvCxnSpPr>
        <p:spPr>
          <a:xfrm flipH="1">
            <a:off x="1360644" y="2523586"/>
            <a:ext cx="468163" cy="0"/>
          </a:xfrm>
          <a:prstGeom prst="straightConnector1">
            <a:avLst/>
          </a:prstGeom>
          <a:ln w="3810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7F8B50C-ABA2-C04B-A539-4A9FCDB82917}"/>
              </a:ext>
            </a:extLst>
          </p:cNvPr>
          <p:cNvSpPr txBox="1"/>
          <p:nvPr/>
        </p:nvSpPr>
        <p:spPr>
          <a:xfrm>
            <a:off x="1786180" y="2354309"/>
            <a:ext cx="2201379" cy="369332"/>
          </a:xfrm>
          <a:prstGeom prst="rect">
            <a:avLst/>
          </a:prstGeom>
          <a:noFill/>
        </p:spPr>
        <p:txBody>
          <a:bodyPr wrap="square" rtlCol="0">
            <a:spAutoFit/>
          </a:bodyPr>
          <a:lstStyle/>
          <a:p>
            <a:r>
              <a:rPr lang="en-US" dirty="0">
                <a:solidFill>
                  <a:srgbClr val="FF0000"/>
                </a:solidFill>
              </a:rPr>
              <a:t>2.32 MW, </a:t>
            </a:r>
            <a:r>
              <a:rPr lang="en-US" dirty="0" err="1">
                <a:solidFill>
                  <a:srgbClr val="FF0000"/>
                </a:solidFill>
              </a:rPr>
              <a:t>Linpack</a:t>
            </a:r>
            <a:endParaRPr lang="en-US" dirty="0">
              <a:solidFill>
                <a:srgbClr val="FF0000"/>
              </a:solidFill>
            </a:endParaRPr>
          </a:p>
        </p:txBody>
      </p:sp>
      <p:pic>
        <p:nvPicPr>
          <p:cNvPr id="16" name="Picture 15">
            <a:extLst>
              <a:ext uri="{FF2B5EF4-FFF2-40B4-BE49-F238E27FC236}">
                <a16:creationId xmlns:a16="http://schemas.microsoft.com/office/drawing/2014/main" id="{447DC159-BF5F-4A41-8215-AB9246968FC4}"/>
              </a:ext>
            </a:extLst>
          </p:cNvPr>
          <p:cNvPicPr>
            <a:picLocks noChangeAspect="1"/>
          </p:cNvPicPr>
          <p:nvPr/>
        </p:nvPicPr>
        <p:blipFill>
          <a:blip r:embed="rId4"/>
          <a:stretch>
            <a:fillRect/>
          </a:stretch>
        </p:blipFill>
        <p:spPr>
          <a:xfrm>
            <a:off x="6572118" y="2467239"/>
            <a:ext cx="5391855" cy="3289946"/>
          </a:xfrm>
          <a:prstGeom prst="rect">
            <a:avLst/>
          </a:prstGeom>
        </p:spPr>
      </p:pic>
      <p:sp>
        <p:nvSpPr>
          <p:cNvPr id="21" name="TextBox 20">
            <a:extLst>
              <a:ext uri="{FF2B5EF4-FFF2-40B4-BE49-F238E27FC236}">
                <a16:creationId xmlns:a16="http://schemas.microsoft.com/office/drawing/2014/main" id="{FEC1445F-B310-B041-BEF1-B0C9B082198F}"/>
              </a:ext>
            </a:extLst>
          </p:cNvPr>
          <p:cNvSpPr txBox="1"/>
          <p:nvPr/>
        </p:nvSpPr>
        <p:spPr>
          <a:xfrm>
            <a:off x="7322898" y="1375991"/>
            <a:ext cx="3273858" cy="1015663"/>
          </a:xfrm>
          <a:prstGeom prst="rect">
            <a:avLst/>
          </a:prstGeom>
          <a:solidFill>
            <a:srgbClr val="376092"/>
          </a:solidFill>
          <a:ln>
            <a:solidFill>
              <a:srgbClr val="376092"/>
            </a:solidFill>
          </a:ln>
        </p:spPr>
        <p:txBody>
          <a:bodyPr wrap="square" rtlCol="0">
            <a:spAutoFit/>
          </a:bodyPr>
          <a:lstStyle/>
          <a:p>
            <a:r>
              <a:rPr lang="en-US" sz="2000" dirty="0">
                <a:solidFill>
                  <a:schemeClr val="bg1"/>
                </a:solidFill>
              </a:rPr>
              <a:t>2.4 MW:</a:t>
            </a:r>
          </a:p>
          <a:p>
            <a:r>
              <a:rPr lang="en-US" sz="2000" dirty="0">
                <a:solidFill>
                  <a:schemeClr val="bg1"/>
                </a:solidFill>
              </a:rPr>
              <a:t>Assumes all nodes consume peak power at the same time </a:t>
            </a:r>
          </a:p>
        </p:txBody>
      </p:sp>
      <p:cxnSp>
        <p:nvCxnSpPr>
          <p:cNvPr id="22" name="Straight Arrow Connector 21">
            <a:extLst>
              <a:ext uri="{FF2B5EF4-FFF2-40B4-BE49-F238E27FC236}">
                <a16:creationId xmlns:a16="http://schemas.microsoft.com/office/drawing/2014/main" id="{1202530A-C859-EC40-B0F7-8C1BF68D47BE}"/>
              </a:ext>
            </a:extLst>
          </p:cNvPr>
          <p:cNvCxnSpPr/>
          <p:nvPr/>
        </p:nvCxnSpPr>
        <p:spPr>
          <a:xfrm flipH="1">
            <a:off x="6503720" y="2191471"/>
            <a:ext cx="819179" cy="0"/>
          </a:xfrm>
          <a:prstGeom prst="straightConnector1">
            <a:avLst/>
          </a:prstGeom>
          <a:ln w="38100" cmpd="sng">
            <a:solidFill>
              <a:srgbClr val="376092"/>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1E32AF8-903D-D14F-B4BA-BC5153241D0F}"/>
              </a:ext>
            </a:extLst>
          </p:cNvPr>
          <p:cNvSpPr/>
          <p:nvPr/>
        </p:nvSpPr>
        <p:spPr bwMode="auto">
          <a:xfrm>
            <a:off x="8396778" y="3160353"/>
            <a:ext cx="2745355" cy="470255"/>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9" name="Straight Arrow Connector 18">
            <a:extLst>
              <a:ext uri="{FF2B5EF4-FFF2-40B4-BE49-F238E27FC236}">
                <a16:creationId xmlns:a16="http://schemas.microsoft.com/office/drawing/2014/main" id="{B8C9CECD-01AC-754F-B8E7-9C2B0010F665}"/>
              </a:ext>
            </a:extLst>
          </p:cNvPr>
          <p:cNvCxnSpPr/>
          <p:nvPr/>
        </p:nvCxnSpPr>
        <p:spPr>
          <a:xfrm flipV="1">
            <a:off x="9264494" y="4066759"/>
            <a:ext cx="0" cy="491002"/>
          </a:xfrm>
          <a:prstGeom prst="straightConnector1">
            <a:avLst/>
          </a:prstGeom>
          <a:ln w="3810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A973B098-A8A9-724F-A961-54F2B0D5E34C}"/>
              </a:ext>
            </a:extLst>
          </p:cNvPr>
          <p:cNvSpPr txBox="1"/>
          <p:nvPr/>
        </p:nvSpPr>
        <p:spPr>
          <a:xfrm>
            <a:off x="8300294" y="4589967"/>
            <a:ext cx="2054439" cy="338554"/>
          </a:xfrm>
          <a:prstGeom prst="rect">
            <a:avLst/>
          </a:prstGeom>
          <a:noFill/>
        </p:spPr>
        <p:txBody>
          <a:bodyPr wrap="square" rtlCol="0">
            <a:spAutoFit/>
          </a:bodyPr>
          <a:lstStyle/>
          <a:p>
            <a:r>
              <a:rPr lang="en-US" sz="1600" dirty="0">
                <a:solidFill>
                  <a:srgbClr val="FF0000"/>
                </a:solidFill>
              </a:rPr>
              <a:t>0.83 MW, Other codes</a:t>
            </a:r>
          </a:p>
        </p:txBody>
      </p:sp>
      <p:sp>
        <p:nvSpPr>
          <p:cNvPr id="24" name="Up-Down Arrow 23">
            <a:extLst>
              <a:ext uri="{FF2B5EF4-FFF2-40B4-BE49-F238E27FC236}">
                <a16:creationId xmlns:a16="http://schemas.microsoft.com/office/drawing/2014/main" id="{A26DD74D-4988-5D44-9E98-F6EB50C411CB}"/>
              </a:ext>
            </a:extLst>
          </p:cNvPr>
          <p:cNvSpPr/>
          <p:nvPr/>
        </p:nvSpPr>
        <p:spPr bwMode="auto">
          <a:xfrm>
            <a:off x="8826073" y="3147335"/>
            <a:ext cx="184873" cy="502920"/>
          </a:xfrm>
          <a:prstGeom prst="upDownArrow">
            <a:avLst/>
          </a:prstGeom>
          <a:solidFill>
            <a:srgbClr val="FF0000"/>
          </a:solidFill>
          <a:ln>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TextBox 24">
            <a:extLst>
              <a:ext uri="{FF2B5EF4-FFF2-40B4-BE49-F238E27FC236}">
                <a16:creationId xmlns:a16="http://schemas.microsoft.com/office/drawing/2014/main" id="{0D3B177E-5407-AB4A-ACD0-10A372640CBB}"/>
              </a:ext>
            </a:extLst>
          </p:cNvPr>
          <p:cNvSpPr txBox="1"/>
          <p:nvPr/>
        </p:nvSpPr>
        <p:spPr>
          <a:xfrm>
            <a:off x="9097141" y="3285589"/>
            <a:ext cx="1783721" cy="338554"/>
          </a:xfrm>
          <a:prstGeom prst="rect">
            <a:avLst/>
          </a:prstGeom>
          <a:noFill/>
        </p:spPr>
        <p:txBody>
          <a:bodyPr wrap="square" rtlCol="0">
            <a:spAutoFit/>
          </a:bodyPr>
          <a:lstStyle/>
          <a:p>
            <a:r>
              <a:rPr lang="en-US" sz="1600" dirty="0">
                <a:solidFill>
                  <a:srgbClr val="FF0000"/>
                </a:solidFill>
              </a:rPr>
              <a:t>40% Un-used!</a:t>
            </a:r>
          </a:p>
        </p:txBody>
      </p:sp>
    </p:spTree>
    <p:extLst>
      <p:ext uri="{BB962C8B-B14F-4D97-AF65-F5344CB8AC3E}">
        <p14:creationId xmlns:p14="http://schemas.microsoft.com/office/powerpoint/2010/main" val="220450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3" grpId="0"/>
      <p:bldP spid="24" grpId="0" animBg="1"/>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A7C52-1DB8-0D4F-91D8-3D65618BD46E}"/>
              </a:ext>
            </a:extLst>
          </p:cNvPr>
          <p:cNvSpPr>
            <a:spLocks noGrp="1"/>
          </p:cNvSpPr>
          <p:nvPr>
            <p:ph type="title"/>
          </p:nvPr>
        </p:nvSpPr>
        <p:spPr/>
        <p:txBody>
          <a:bodyPr/>
          <a:lstStyle/>
          <a:p>
            <a:r>
              <a:rPr lang="en-US" dirty="0"/>
              <a:t>Two </a:t>
            </a:r>
            <a:r>
              <a:rPr lang="en-US"/>
              <a:t>approaches for </a:t>
            </a:r>
            <a:r>
              <a:rPr lang="en-US" dirty="0"/>
              <a:t>power scheduling</a:t>
            </a:r>
          </a:p>
        </p:txBody>
      </p:sp>
      <p:sp>
        <p:nvSpPr>
          <p:cNvPr id="4" name="Content Placeholder 3">
            <a:extLst>
              <a:ext uri="{FF2B5EF4-FFF2-40B4-BE49-F238E27FC236}">
                <a16:creationId xmlns:a16="http://schemas.microsoft.com/office/drawing/2014/main" id="{747EED55-8474-B14D-8422-5C80C86CFCF0}"/>
              </a:ext>
            </a:extLst>
          </p:cNvPr>
          <p:cNvSpPr>
            <a:spLocks noGrp="1"/>
          </p:cNvSpPr>
          <p:nvPr>
            <p:ph idx="1"/>
          </p:nvPr>
        </p:nvSpPr>
        <p:spPr/>
        <p:txBody>
          <a:bodyPr/>
          <a:lstStyle/>
          <a:p>
            <a:pPr marL="57150" indent="0">
              <a:buNone/>
            </a:pPr>
            <a:r>
              <a:rPr lang="en-US" dirty="0"/>
              <a:t>Predictive – </a:t>
            </a:r>
            <a:r>
              <a:rPr lang="en-US" dirty="0" err="1"/>
              <a:t>PaViz</a:t>
            </a:r>
            <a:endParaRPr lang="en-US" dirty="0"/>
          </a:p>
          <a:p>
            <a:r>
              <a:rPr lang="en-US" dirty="0"/>
              <a:t>Use a </a:t>
            </a:r>
            <a:r>
              <a:rPr lang="en-US" u="sng" dirty="0"/>
              <a:t>performance model</a:t>
            </a:r>
            <a:r>
              <a:rPr lang="en-US" dirty="0"/>
              <a:t> of execution times to assign power </a:t>
            </a:r>
            <a:r>
              <a:rPr lang="en-US" u="sng" dirty="0"/>
              <a:t>before execution</a:t>
            </a:r>
          </a:p>
          <a:p>
            <a:r>
              <a:rPr lang="en-US" dirty="0"/>
              <a:t>High cost associated in creating model, and fitting it to specific-architecture     </a:t>
            </a:r>
          </a:p>
          <a:p>
            <a:r>
              <a:rPr lang="en-US" dirty="0"/>
              <a:t>Better suited for highly irregular workloads</a:t>
            </a:r>
          </a:p>
        </p:txBody>
      </p:sp>
      <p:sp>
        <p:nvSpPr>
          <p:cNvPr id="5" name="Content Placeholder 4">
            <a:extLst>
              <a:ext uri="{FF2B5EF4-FFF2-40B4-BE49-F238E27FC236}">
                <a16:creationId xmlns:a16="http://schemas.microsoft.com/office/drawing/2014/main" id="{E3583F15-23EE-E240-9534-65A1E2BA37F4}"/>
              </a:ext>
            </a:extLst>
          </p:cNvPr>
          <p:cNvSpPr>
            <a:spLocks noGrp="1"/>
          </p:cNvSpPr>
          <p:nvPr>
            <p:ph idx="10"/>
          </p:nvPr>
        </p:nvSpPr>
        <p:spPr/>
        <p:txBody>
          <a:bodyPr/>
          <a:lstStyle/>
          <a:p>
            <a:pPr marL="57150" indent="0">
              <a:buNone/>
            </a:pPr>
            <a:r>
              <a:rPr lang="en-US" dirty="0"/>
              <a:t>Adaptive – GEOPM</a:t>
            </a:r>
          </a:p>
          <a:p>
            <a:r>
              <a:rPr lang="en-US" u="sng" dirty="0"/>
              <a:t>Monitor</a:t>
            </a:r>
            <a:r>
              <a:rPr lang="en-US" dirty="0"/>
              <a:t> execution time and adapt power </a:t>
            </a:r>
            <a:r>
              <a:rPr lang="en-US" u="sng" dirty="0"/>
              <a:t>during execution</a:t>
            </a:r>
          </a:p>
          <a:p>
            <a:r>
              <a:rPr lang="en-US" dirty="0"/>
              <a:t>Behaviors from beginning iterations predict behavior of later iterations</a:t>
            </a:r>
          </a:p>
          <a:p>
            <a:r>
              <a:rPr lang="en-US" dirty="0"/>
              <a:t>Better suited for regular and predictable workloads</a:t>
            </a:r>
          </a:p>
        </p:txBody>
      </p:sp>
      <p:sp>
        <p:nvSpPr>
          <p:cNvPr id="6" name="Rectangle 7">
            <a:extLst>
              <a:ext uri="{FF2B5EF4-FFF2-40B4-BE49-F238E27FC236}">
                <a16:creationId xmlns:a16="http://schemas.microsoft.com/office/drawing/2014/main" id="{6D403296-8936-8A4E-82BA-BF7C3C37562A}"/>
              </a:ext>
            </a:extLst>
          </p:cNvPr>
          <p:cNvSpPr>
            <a:spLocks noChangeArrowheads="1"/>
          </p:cNvSpPr>
          <p:nvPr/>
        </p:nvSpPr>
        <p:spPr bwMode="auto">
          <a:xfrm>
            <a:off x="621101" y="5201473"/>
            <a:ext cx="10961299" cy="830997"/>
          </a:xfrm>
          <a:prstGeom prst="rect">
            <a:avLst/>
          </a:prstGeom>
          <a:solidFill>
            <a:schemeClr val="accent1">
              <a:lumMod val="75000"/>
            </a:schemeClr>
          </a:solidFill>
          <a:ln w="38100">
            <a:noFill/>
            <a:miter lim="800000"/>
            <a:headEnd/>
            <a:tailEnd/>
          </a:ln>
        </p:spPr>
        <p:txBody>
          <a:bodyPr wrap="square" anchor="b" anchorCtr="0">
            <a:spAutoFit/>
          </a:bodyPr>
          <a:lstStyle/>
          <a:p>
            <a:pPr algn="ctr" eaLnBrk="0" hangingPunct="0"/>
            <a:r>
              <a:rPr lang="en-US" sz="2400" dirty="0">
                <a:solidFill>
                  <a:schemeClr val="bg1"/>
                </a:solidFill>
                <a:latin typeface="Calibri" panose="020F0502020204030204" pitchFamily="34" charset="0"/>
                <a:cs typeface="Calibri" panose="020F0502020204030204" pitchFamily="34" charset="0"/>
              </a:rPr>
              <a:t>Research Question: How will the predictive and adaptive approaches compare in improving performance for visualization (rendering) workloads? </a:t>
            </a:r>
          </a:p>
        </p:txBody>
      </p:sp>
    </p:spTree>
    <p:extLst>
      <p:ext uri="{BB962C8B-B14F-4D97-AF65-F5344CB8AC3E}">
        <p14:creationId xmlns:p14="http://schemas.microsoft.com/office/powerpoint/2010/main" val="1161496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60AE6F-62C8-A742-9EBB-564E3FF3E3BE}"/>
              </a:ext>
            </a:extLst>
          </p:cNvPr>
          <p:cNvSpPr>
            <a:spLocks noGrp="1"/>
          </p:cNvSpPr>
          <p:nvPr>
            <p:ph type="title"/>
          </p:nvPr>
        </p:nvSpPr>
        <p:spPr/>
        <p:txBody>
          <a:bodyPr/>
          <a:lstStyle/>
          <a:p>
            <a:r>
              <a:rPr lang="en-US" dirty="0"/>
              <a:t>Results: </a:t>
            </a:r>
            <a:br>
              <a:rPr lang="en-US" dirty="0"/>
            </a:br>
            <a:r>
              <a:rPr lang="en-US" dirty="0"/>
              <a:t>Predictive strategy performs better than adaptive strategy</a:t>
            </a:r>
          </a:p>
        </p:txBody>
      </p:sp>
      <p:pic>
        <p:nvPicPr>
          <p:cNvPr id="13" name="Content Placeholder 12">
            <a:extLst>
              <a:ext uri="{FF2B5EF4-FFF2-40B4-BE49-F238E27FC236}">
                <a16:creationId xmlns:a16="http://schemas.microsoft.com/office/drawing/2014/main" id="{46F86997-5321-B04B-8C60-270A7BCD21C8}"/>
              </a:ext>
            </a:extLst>
          </p:cNvPr>
          <p:cNvPicPr>
            <a:picLocks noGrp="1" noChangeAspect="1"/>
          </p:cNvPicPr>
          <p:nvPr>
            <p:ph idx="1"/>
          </p:nvPr>
        </p:nvPicPr>
        <p:blipFill>
          <a:blip r:embed="rId2"/>
          <a:stretch>
            <a:fillRect/>
          </a:stretch>
        </p:blipFill>
        <p:spPr>
          <a:xfrm>
            <a:off x="3642518" y="1441450"/>
            <a:ext cx="4906963" cy="4906963"/>
          </a:xfrm>
        </p:spPr>
      </p:pic>
      <p:sp>
        <p:nvSpPr>
          <p:cNvPr id="14" name="Rectangle 13">
            <a:extLst>
              <a:ext uri="{FF2B5EF4-FFF2-40B4-BE49-F238E27FC236}">
                <a16:creationId xmlns:a16="http://schemas.microsoft.com/office/drawing/2014/main" id="{1C6C5B62-9E9D-6A4C-BDF7-E2F591364058}"/>
              </a:ext>
            </a:extLst>
          </p:cNvPr>
          <p:cNvSpPr/>
          <p:nvPr/>
        </p:nvSpPr>
        <p:spPr bwMode="auto">
          <a:xfrm>
            <a:off x="4705089" y="2120631"/>
            <a:ext cx="1219055" cy="3473844"/>
          </a:xfrm>
          <a:prstGeom prst="rect">
            <a:avLst/>
          </a:prstGeom>
          <a:noFill/>
          <a:ln w="28575">
            <a:solidFill>
              <a:schemeClr val="accent1"/>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7">
            <a:extLst>
              <a:ext uri="{FF2B5EF4-FFF2-40B4-BE49-F238E27FC236}">
                <a16:creationId xmlns:a16="http://schemas.microsoft.com/office/drawing/2014/main" id="{C5637BCD-AAB8-B646-93A4-1C271AC10236}"/>
              </a:ext>
            </a:extLst>
          </p:cNvPr>
          <p:cNvSpPr>
            <a:spLocks noChangeArrowheads="1"/>
          </p:cNvSpPr>
          <p:nvPr/>
        </p:nvSpPr>
        <p:spPr bwMode="auto">
          <a:xfrm>
            <a:off x="8469770" y="1484555"/>
            <a:ext cx="3547727" cy="2923877"/>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300" dirty="0">
                <a:solidFill>
                  <a:schemeClr val="bg1"/>
                </a:solidFill>
                <a:latin typeface="Calibri" panose="020F0502020204030204" pitchFamily="34" charset="0"/>
                <a:cs typeface="Calibri" panose="020F0502020204030204" pitchFamily="34" charset="0"/>
              </a:rPr>
              <a:t>Predictive performs better than adaptive strategy under power constraints for this workload.</a:t>
            </a:r>
          </a:p>
          <a:p>
            <a:pPr algn="ctr" eaLnBrk="0" hangingPunct="0"/>
            <a:endParaRPr lang="en-US" sz="2300" dirty="0">
              <a:solidFill>
                <a:schemeClr val="bg1"/>
              </a:solidFill>
              <a:latin typeface="Calibri" panose="020F0502020204030204" pitchFamily="34" charset="0"/>
              <a:cs typeface="Calibri" panose="020F0502020204030204" pitchFamily="34" charset="0"/>
            </a:endParaRPr>
          </a:p>
          <a:p>
            <a:pPr algn="ctr" eaLnBrk="0" hangingPunct="0"/>
            <a:r>
              <a:rPr lang="en-US" sz="2300" dirty="0">
                <a:solidFill>
                  <a:schemeClr val="bg1"/>
                </a:solidFill>
                <a:latin typeface="Calibri" panose="020F0502020204030204" pitchFamily="34" charset="0"/>
                <a:cs typeface="Calibri" panose="020F0502020204030204" pitchFamily="34" charset="0"/>
              </a:rPr>
              <a:t>This is comparing to baseline strategy of uniform power allocations.</a:t>
            </a:r>
          </a:p>
        </p:txBody>
      </p:sp>
      <p:cxnSp>
        <p:nvCxnSpPr>
          <p:cNvPr id="16" name="Straight Arrow Connector 15">
            <a:extLst>
              <a:ext uri="{FF2B5EF4-FFF2-40B4-BE49-F238E27FC236}">
                <a16:creationId xmlns:a16="http://schemas.microsoft.com/office/drawing/2014/main" id="{B6C338EE-B5D5-2F4F-B788-132059E9DFA1}"/>
              </a:ext>
            </a:extLst>
          </p:cNvPr>
          <p:cNvCxnSpPr>
            <a:cxnSpLocks/>
          </p:cNvCxnSpPr>
          <p:nvPr/>
        </p:nvCxnSpPr>
        <p:spPr>
          <a:xfrm flipH="1">
            <a:off x="5924144" y="2486974"/>
            <a:ext cx="2545628" cy="762064"/>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B08CC4B-C2CD-1E4F-97A3-3A8FE10AC845}"/>
              </a:ext>
            </a:extLst>
          </p:cNvPr>
          <p:cNvSpPr txBox="1"/>
          <p:nvPr/>
        </p:nvSpPr>
        <p:spPr>
          <a:xfrm>
            <a:off x="7128577" y="5911339"/>
            <a:ext cx="1694122" cy="369332"/>
          </a:xfrm>
          <a:prstGeom prst="rect">
            <a:avLst/>
          </a:prstGeom>
          <a:noFill/>
        </p:spPr>
        <p:txBody>
          <a:bodyPr wrap="square" rtlCol="0">
            <a:spAutoFit/>
          </a:bodyPr>
          <a:lstStyle/>
          <a:p>
            <a:r>
              <a:rPr lang="en-US" dirty="0">
                <a:latin typeface="Calibri" charset="0"/>
                <a:ea typeface="Calibri" charset="0"/>
                <a:cs typeface="Calibri" charset="0"/>
              </a:rPr>
              <a:t>, 8 nodes</a:t>
            </a:r>
          </a:p>
        </p:txBody>
      </p:sp>
      <p:pic>
        <p:nvPicPr>
          <p:cNvPr id="20" name="Picture 19">
            <a:extLst>
              <a:ext uri="{FF2B5EF4-FFF2-40B4-BE49-F238E27FC236}">
                <a16:creationId xmlns:a16="http://schemas.microsoft.com/office/drawing/2014/main" id="{4136475B-B64D-214A-8515-FFF77AB19A79}"/>
              </a:ext>
            </a:extLst>
          </p:cNvPr>
          <p:cNvPicPr>
            <a:picLocks noChangeAspect="1"/>
          </p:cNvPicPr>
          <p:nvPr/>
        </p:nvPicPr>
        <p:blipFill>
          <a:blip r:embed="rId3"/>
          <a:stretch>
            <a:fillRect/>
          </a:stretch>
        </p:blipFill>
        <p:spPr>
          <a:xfrm>
            <a:off x="11069318" y="5406053"/>
            <a:ext cx="893982" cy="893982"/>
          </a:xfrm>
          <a:prstGeom prst="rect">
            <a:avLst/>
          </a:prstGeom>
        </p:spPr>
      </p:pic>
      <p:cxnSp>
        <p:nvCxnSpPr>
          <p:cNvPr id="21" name="Straight Arrow Connector 20">
            <a:extLst>
              <a:ext uri="{FF2B5EF4-FFF2-40B4-BE49-F238E27FC236}">
                <a16:creationId xmlns:a16="http://schemas.microsoft.com/office/drawing/2014/main" id="{B3907F92-C74A-C749-BED4-72355207334B}"/>
              </a:ext>
            </a:extLst>
          </p:cNvPr>
          <p:cNvCxnSpPr>
            <a:cxnSpLocks/>
          </p:cNvCxnSpPr>
          <p:nvPr/>
        </p:nvCxnSpPr>
        <p:spPr>
          <a:xfrm>
            <a:off x="2721191" y="2621373"/>
            <a:ext cx="991273" cy="62766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Rectangle 7">
            <a:extLst>
              <a:ext uri="{FF2B5EF4-FFF2-40B4-BE49-F238E27FC236}">
                <a16:creationId xmlns:a16="http://schemas.microsoft.com/office/drawing/2014/main" id="{AA781B1A-6F88-B244-99C3-EECC00777363}"/>
              </a:ext>
            </a:extLst>
          </p:cNvPr>
          <p:cNvSpPr>
            <a:spLocks noChangeArrowheads="1"/>
          </p:cNvSpPr>
          <p:nvPr/>
        </p:nvSpPr>
        <p:spPr bwMode="auto">
          <a:xfrm>
            <a:off x="609600" y="1612799"/>
            <a:ext cx="2679547" cy="1015663"/>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dirty="0">
                <a:solidFill>
                  <a:schemeClr val="bg1"/>
                </a:solidFill>
                <a:latin typeface="Calibri" panose="020F0502020204030204" pitchFamily="34" charset="0"/>
                <a:cs typeface="Calibri" panose="020F0502020204030204" pitchFamily="34" charset="0"/>
              </a:rPr>
              <a:t>Scaled performance normalized to Baseline at 120W (TDP)</a:t>
            </a:r>
          </a:p>
        </p:txBody>
      </p:sp>
      <p:cxnSp>
        <p:nvCxnSpPr>
          <p:cNvPr id="25" name="Straight Arrow Connector 24">
            <a:extLst>
              <a:ext uri="{FF2B5EF4-FFF2-40B4-BE49-F238E27FC236}">
                <a16:creationId xmlns:a16="http://schemas.microsoft.com/office/drawing/2014/main" id="{62FFCBD3-3142-FB49-8EFD-0C5EA2827306}"/>
              </a:ext>
            </a:extLst>
          </p:cNvPr>
          <p:cNvCxnSpPr/>
          <p:nvPr/>
        </p:nvCxnSpPr>
        <p:spPr>
          <a:xfrm>
            <a:off x="3069054" y="5761667"/>
            <a:ext cx="1135912" cy="708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7">
            <a:extLst>
              <a:ext uri="{FF2B5EF4-FFF2-40B4-BE49-F238E27FC236}">
                <a16:creationId xmlns:a16="http://schemas.microsoft.com/office/drawing/2014/main" id="{6C18AB26-1DEB-0644-9DA0-A8313862B280}"/>
              </a:ext>
            </a:extLst>
          </p:cNvPr>
          <p:cNvSpPr>
            <a:spLocks noChangeArrowheads="1"/>
          </p:cNvSpPr>
          <p:nvPr/>
        </p:nvSpPr>
        <p:spPr bwMode="auto">
          <a:xfrm>
            <a:off x="841787" y="4980931"/>
            <a:ext cx="2679547" cy="707886"/>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dirty="0">
                <a:solidFill>
                  <a:schemeClr val="bg1"/>
                </a:solidFill>
                <a:latin typeface="Calibri" panose="020F0502020204030204" pitchFamily="34" charset="0"/>
                <a:cs typeface="Calibri" panose="020F0502020204030204" pitchFamily="34" charset="0"/>
              </a:rPr>
              <a:t>Increasing processor power limit</a:t>
            </a:r>
          </a:p>
        </p:txBody>
      </p:sp>
      <p:sp>
        <p:nvSpPr>
          <p:cNvPr id="17" name="TextBox 16">
            <a:extLst>
              <a:ext uri="{FF2B5EF4-FFF2-40B4-BE49-F238E27FC236}">
                <a16:creationId xmlns:a16="http://schemas.microsoft.com/office/drawing/2014/main" id="{68CC8051-FE30-1147-B495-6584CD5DBF07}"/>
              </a:ext>
            </a:extLst>
          </p:cNvPr>
          <p:cNvSpPr txBox="1"/>
          <p:nvPr/>
        </p:nvSpPr>
        <p:spPr>
          <a:xfrm>
            <a:off x="8930640" y="5456174"/>
            <a:ext cx="2138679" cy="954107"/>
          </a:xfrm>
          <a:prstGeom prst="rect">
            <a:avLst/>
          </a:prstGeom>
          <a:noFill/>
        </p:spPr>
        <p:txBody>
          <a:bodyPr wrap="square" rtlCol="0">
            <a:spAutoFit/>
          </a:bodyPr>
          <a:lstStyle/>
          <a:p>
            <a:pPr algn="r"/>
            <a:r>
              <a:rPr lang="en-US" sz="1400" dirty="0">
                <a:latin typeface="Calibri" charset="0"/>
                <a:ea typeface="Calibri" charset="0"/>
                <a:cs typeface="Calibri" charset="0"/>
              </a:rPr>
              <a:t>128</a:t>
            </a:r>
            <a:r>
              <a:rPr lang="en-US" sz="1400" baseline="30000" dirty="0">
                <a:latin typeface="Calibri" charset="0"/>
                <a:ea typeface="Calibri" charset="0"/>
                <a:cs typeface="Calibri" charset="0"/>
              </a:rPr>
              <a:t>3</a:t>
            </a:r>
            <a:r>
              <a:rPr lang="en-US" sz="1400" dirty="0">
                <a:latin typeface="Calibri" charset="0"/>
                <a:ea typeface="Calibri" charset="0"/>
                <a:cs typeface="Calibri" charset="0"/>
              </a:rPr>
              <a:t> data set, 0.9 </a:t>
            </a:r>
            <a:r>
              <a:rPr lang="en-US" sz="1400" dirty="0" err="1">
                <a:latin typeface="Calibri" charset="0"/>
                <a:ea typeface="Calibri" charset="0"/>
                <a:cs typeface="Calibri" charset="0"/>
              </a:rPr>
              <a:t>isovalue</a:t>
            </a:r>
            <a:r>
              <a:rPr lang="en-US" sz="1400" dirty="0">
                <a:latin typeface="Calibri" charset="0"/>
                <a:ea typeface="Calibri" charset="0"/>
                <a:cs typeface="Calibri" charset="0"/>
              </a:rPr>
              <a:t> 1920</a:t>
            </a:r>
            <a:r>
              <a:rPr lang="en-US" sz="1400" baseline="30000" dirty="0">
                <a:latin typeface="Calibri" charset="0"/>
                <a:ea typeface="Calibri" charset="0"/>
                <a:cs typeface="Calibri" charset="0"/>
              </a:rPr>
              <a:t>2</a:t>
            </a:r>
            <a:r>
              <a:rPr lang="en-US" sz="1400" dirty="0">
                <a:latin typeface="Calibri" charset="0"/>
                <a:ea typeface="Calibri" charset="0"/>
                <a:cs typeface="Calibri" charset="0"/>
              </a:rPr>
              <a:t> resolution, 170 images, 300 sim cycles, 6 vis cycles</a:t>
            </a:r>
          </a:p>
        </p:txBody>
      </p:sp>
      <p:sp>
        <p:nvSpPr>
          <p:cNvPr id="19" name="Rectangle 7">
            <a:extLst>
              <a:ext uri="{FF2B5EF4-FFF2-40B4-BE49-F238E27FC236}">
                <a16:creationId xmlns:a16="http://schemas.microsoft.com/office/drawing/2014/main" id="{87B28E73-3D70-AB4C-BE0A-3466848A4DB4}"/>
              </a:ext>
            </a:extLst>
          </p:cNvPr>
          <p:cNvSpPr>
            <a:spLocks noChangeArrowheads="1"/>
          </p:cNvSpPr>
          <p:nvPr/>
        </p:nvSpPr>
        <p:spPr bwMode="auto">
          <a:xfrm>
            <a:off x="9122945" y="4830949"/>
            <a:ext cx="2679547" cy="40011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dirty="0">
                <a:solidFill>
                  <a:schemeClr val="bg1"/>
                </a:solidFill>
                <a:latin typeface="Calibri" panose="020F0502020204030204" pitchFamily="34" charset="0"/>
                <a:cs typeface="Calibri" panose="020F0502020204030204" pitchFamily="34" charset="0"/>
              </a:rPr>
              <a:t>Total rendering time</a:t>
            </a:r>
          </a:p>
        </p:txBody>
      </p:sp>
      <p:cxnSp>
        <p:nvCxnSpPr>
          <p:cNvPr id="23" name="Straight Arrow Connector 22">
            <a:extLst>
              <a:ext uri="{FF2B5EF4-FFF2-40B4-BE49-F238E27FC236}">
                <a16:creationId xmlns:a16="http://schemas.microsoft.com/office/drawing/2014/main" id="{7FDBF682-C3DE-3F46-AAB2-89CD1BAE4EE9}"/>
              </a:ext>
            </a:extLst>
          </p:cNvPr>
          <p:cNvCxnSpPr>
            <a:cxnSpLocks/>
            <a:stCxn id="19" idx="1"/>
          </p:cNvCxnSpPr>
          <p:nvPr/>
        </p:nvCxnSpPr>
        <p:spPr>
          <a:xfrm flipH="1" flipV="1">
            <a:off x="8436043" y="4774775"/>
            <a:ext cx="686902" cy="25622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6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7282347-9F07-3B47-8989-80AEB11F4F30}"/>
              </a:ext>
            </a:extLst>
          </p:cNvPr>
          <p:cNvPicPr>
            <a:picLocks noGrp="1" noChangeAspect="1"/>
          </p:cNvPicPr>
          <p:nvPr>
            <p:ph idx="1"/>
          </p:nvPr>
        </p:nvPicPr>
        <p:blipFill>
          <a:blip r:embed="rId2"/>
          <a:stretch>
            <a:fillRect/>
          </a:stretch>
        </p:blipFill>
        <p:spPr>
          <a:xfrm>
            <a:off x="25858" y="2166062"/>
            <a:ext cx="3054096" cy="3054096"/>
          </a:xfrm>
        </p:spPr>
      </p:pic>
      <p:sp>
        <p:nvSpPr>
          <p:cNvPr id="5" name="Title 4">
            <a:extLst>
              <a:ext uri="{FF2B5EF4-FFF2-40B4-BE49-F238E27FC236}">
                <a16:creationId xmlns:a16="http://schemas.microsoft.com/office/drawing/2014/main" id="{CD7EDF7F-F6E6-F943-AE5F-B2938A98AB2A}"/>
              </a:ext>
            </a:extLst>
          </p:cNvPr>
          <p:cNvSpPr>
            <a:spLocks noGrp="1"/>
          </p:cNvSpPr>
          <p:nvPr>
            <p:ph type="title"/>
          </p:nvPr>
        </p:nvSpPr>
        <p:spPr/>
        <p:txBody>
          <a:bodyPr/>
          <a:lstStyle/>
          <a:p>
            <a:r>
              <a:rPr lang="en-US"/>
              <a:t>Results:</a:t>
            </a:r>
            <a:br>
              <a:rPr lang="en-US"/>
            </a:br>
            <a:r>
              <a:rPr lang="en-US"/>
              <a:t>Increasing </a:t>
            </a:r>
            <a:r>
              <a:rPr lang="en-US" dirty="0"/>
              <a:t>concurrency leads to additional performance gains</a:t>
            </a:r>
          </a:p>
        </p:txBody>
      </p:sp>
      <p:pic>
        <p:nvPicPr>
          <p:cNvPr id="10" name="Picture 9">
            <a:extLst>
              <a:ext uri="{FF2B5EF4-FFF2-40B4-BE49-F238E27FC236}">
                <a16:creationId xmlns:a16="http://schemas.microsoft.com/office/drawing/2014/main" id="{7BAABA87-264D-3346-8773-EBD689F5FB43}"/>
              </a:ext>
            </a:extLst>
          </p:cNvPr>
          <p:cNvPicPr>
            <a:picLocks noChangeAspect="1"/>
          </p:cNvPicPr>
          <p:nvPr/>
        </p:nvPicPr>
        <p:blipFill>
          <a:blip r:embed="rId3"/>
          <a:stretch>
            <a:fillRect/>
          </a:stretch>
        </p:blipFill>
        <p:spPr>
          <a:xfrm>
            <a:off x="5969928" y="2162947"/>
            <a:ext cx="3054096" cy="3054096"/>
          </a:xfrm>
          <a:prstGeom prst="rect">
            <a:avLst/>
          </a:prstGeom>
        </p:spPr>
      </p:pic>
      <p:pic>
        <p:nvPicPr>
          <p:cNvPr id="12" name="Picture 11">
            <a:extLst>
              <a:ext uri="{FF2B5EF4-FFF2-40B4-BE49-F238E27FC236}">
                <a16:creationId xmlns:a16="http://schemas.microsoft.com/office/drawing/2014/main" id="{B8653EC6-5B26-4A4A-B27E-2ED6BBD4B55F}"/>
              </a:ext>
            </a:extLst>
          </p:cNvPr>
          <p:cNvPicPr>
            <a:picLocks noChangeAspect="1"/>
          </p:cNvPicPr>
          <p:nvPr/>
        </p:nvPicPr>
        <p:blipFill>
          <a:blip r:embed="rId4"/>
          <a:stretch>
            <a:fillRect/>
          </a:stretch>
        </p:blipFill>
        <p:spPr>
          <a:xfrm>
            <a:off x="8969995" y="2162947"/>
            <a:ext cx="3272247" cy="3054096"/>
          </a:xfrm>
          <a:prstGeom prst="rect">
            <a:avLst/>
          </a:prstGeom>
        </p:spPr>
      </p:pic>
      <p:pic>
        <p:nvPicPr>
          <p:cNvPr id="14" name="Picture 13">
            <a:extLst>
              <a:ext uri="{FF2B5EF4-FFF2-40B4-BE49-F238E27FC236}">
                <a16:creationId xmlns:a16="http://schemas.microsoft.com/office/drawing/2014/main" id="{904F9AD8-F5BC-3D4B-BEFB-F8CB4F0B4297}"/>
              </a:ext>
            </a:extLst>
          </p:cNvPr>
          <p:cNvPicPr>
            <a:picLocks noChangeAspect="1"/>
          </p:cNvPicPr>
          <p:nvPr/>
        </p:nvPicPr>
        <p:blipFill>
          <a:blip r:embed="rId5"/>
          <a:stretch>
            <a:fillRect/>
          </a:stretch>
        </p:blipFill>
        <p:spPr>
          <a:xfrm>
            <a:off x="2974447" y="2162947"/>
            <a:ext cx="3054096" cy="3054096"/>
          </a:xfrm>
          <a:prstGeom prst="rect">
            <a:avLst/>
          </a:prstGeom>
        </p:spPr>
      </p:pic>
      <p:sp>
        <p:nvSpPr>
          <p:cNvPr id="18" name="Right Arrow 17">
            <a:extLst>
              <a:ext uri="{FF2B5EF4-FFF2-40B4-BE49-F238E27FC236}">
                <a16:creationId xmlns:a16="http://schemas.microsoft.com/office/drawing/2014/main" id="{8794CEF9-1E7E-7748-ABB7-4989250A0158}"/>
              </a:ext>
            </a:extLst>
          </p:cNvPr>
          <p:cNvSpPr/>
          <p:nvPr/>
        </p:nvSpPr>
        <p:spPr bwMode="auto">
          <a:xfrm>
            <a:off x="720555" y="1358153"/>
            <a:ext cx="2501451" cy="80479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rgbClr val="124732"/>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dirty="0">
                <a:solidFill>
                  <a:srgbClr val="000000"/>
                </a:solidFill>
              </a:rPr>
              <a:t>Increase Concurrency</a:t>
            </a:r>
          </a:p>
        </p:txBody>
      </p:sp>
      <p:cxnSp>
        <p:nvCxnSpPr>
          <p:cNvPr id="23" name="Straight Arrow Connector 22">
            <a:extLst>
              <a:ext uri="{FF2B5EF4-FFF2-40B4-BE49-F238E27FC236}">
                <a16:creationId xmlns:a16="http://schemas.microsoft.com/office/drawing/2014/main" id="{3FBBCEC4-9D7F-A247-B861-1A75CDC402ED}"/>
              </a:ext>
            </a:extLst>
          </p:cNvPr>
          <p:cNvCxnSpPr>
            <a:cxnSpLocks/>
          </p:cNvCxnSpPr>
          <p:nvPr/>
        </p:nvCxnSpPr>
        <p:spPr>
          <a:xfrm>
            <a:off x="9522417" y="3000356"/>
            <a:ext cx="0" cy="1535390"/>
          </a:xfrm>
          <a:prstGeom prst="straightConnector1">
            <a:avLst/>
          </a:prstGeom>
          <a:ln w="57150" cmpd="sng">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1F756A4-A4CD-D242-8791-CE2ED70B5754}"/>
              </a:ext>
            </a:extLst>
          </p:cNvPr>
          <p:cNvCxnSpPr>
            <a:cxnSpLocks/>
          </p:cNvCxnSpPr>
          <p:nvPr/>
        </p:nvCxnSpPr>
        <p:spPr>
          <a:xfrm>
            <a:off x="6495849" y="2947319"/>
            <a:ext cx="0" cy="1491751"/>
          </a:xfrm>
          <a:prstGeom prst="straightConnector1">
            <a:avLst/>
          </a:prstGeom>
          <a:ln w="57150" cmpd="sng">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AF1B793-00C1-334F-8FC6-F153EF7F14C2}"/>
              </a:ext>
            </a:extLst>
          </p:cNvPr>
          <p:cNvCxnSpPr>
            <a:cxnSpLocks/>
          </p:cNvCxnSpPr>
          <p:nvPr/>
        </p:nvCxnSpPr>
        <p:spPr>
          <a:xfrm>
            <a:off x="3500421" y="3309186"/>
            <a:ext cx="0" cy="1198363"/>
          </a:xfrm>
          <a:prstGeom prst="straightConnector1">
            <a:avLst/>
          </a:prstGeom>
          <a:ln w="57150" cmpd="sng">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D6EEE75-B88F-684D-B1DC-3C405663D61B}"/>
              </a:ext>
            </a:extLst>
          </p:cNvPr>
          <p:cNvCxnSpPr>
            <a:cxnSpLocks/>
          </p:cNvCxnSpPr>
          <p:nvPr/>
        </p:nvCxnSpPr>
        <p:spPr>
          <a:xfrm>
            <a:off x="551885" y="3610629"/>
            <a:ext cx="0" cy="896920"/>
          </a:xfrm>
          <a:prstGeom prst="straightConnector1">
            <a:avLst/>
          </a:prstGeom>
          <a:ln w="57150" cmpd="sng">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15CEEA79-DB96-7145-82D2-6B21C6F6FBE6}"/>
              </a:ext>
            </a:extLst>
          </p:cNvPr>
          <p:cNvPicPr>
            <a:picLocks noChangeAspect="1"/>
          </p:cNvPicPr>
          <p:nvPr/>
        </p:nvPicPr>
        <p:blipFill>
          <a:blip r:embed="rId6"/>
          <a:stretch>
            <a:fillRect/>
          </a:stretch>
        </p:blipFill>
        <p:spPr>
          <a:xfrm>
            <a:off x="11069318" y="5406053"/>
            <a:ext cx="893982" cy="893982"/>
          </a:xfrm>
          <a:prstGeom prst="rect">
            <a:avLst/>
          </a:prstGeom>
        </p:spPr>
      </p:pic>
      <p:sp>
        <p:nvSpPr>
          <p:cNvPr id="34" name="TextBox 33">
            <a:extLst>
              <a:ext uri="{FF2B5EF4-FFF2-40B4-BE49-F238E27FC236}">
                <a16:creationId xmlns:a16="http://schemas.microsoft.com/office/drawing/2014/main" id="{8B21F539-C277-C14A-B275-B7ED4C7E991C}"/>
              </a:ext>
            </a:extLst>
          </p:cNvPr>
          <p:cNvSpPr txBox="1"/>
          <p:nvPr/>
        </p:nvSpPr>
        <p:spPr>
          <a:xfrm>
            <a:off x="8930640" y="5456174"/>
            <a:ext cx="2138679" cy="954107"/>
          </a:xfrm>
          <a:prstGeom prst="rect">
            <a:avLst/>
          </a:prstGeom>
          <a:noFill/>
        </p:spPr>
        <p:txBody>
          <a:bodyPr wrap="square" rtlCol="0">
            <a:spAutoFit/>
          </a:bodyPr>
          <a:lstStyle/>
          <a:p>
            <a:pPr algn="r"/>
            <a:r>
              <a:rPr lang="en-US" sz="1400" dirty="0">
                <a:latin typeface="Calibri" charset="0"/>
                <a:ea typeface="Calibri" charset="0"/>
                <a:cs typeface="Calibri" charset="0"/>
              </a:rPr>
              <a:t>128</a:t>
            </a:r>
            <a:r>
              <a:rPr lang="en-US" sz="1400" baseline="30000" dirty="0">
                <a:latin typeface="Calibri" charset="0"/>
                <a:ea typeface="Calibri" charset="0"/>
                <a:cs typeface="Calibri" charset="0"/>
              </a:rPr>
              <a:t>3</a:t>
            </a:r>
            <a:r>
              <a:rPr lang="en-US" sz="1400" dirty="0">
                <a:latin typeface="Calibri" charset="0"/>
                <a:ea typeface="Calibri" charset="0"/>
                <a:cs typeface="Calibri" charset="0"/>
              </a:rPr>
              <a:t> data set, 0.9 </a:t>
            </a:r>
            <a:r>
              <a:rPr lang="en-US" sz="1400" dirty="0" err="1">
                <a:latin typeface="Calibri" charset="0"/>
                <a:ea typeface="Calibri" charset="0"/>
                <a:cs typeface="Calibri" charset="0"/>
              </a:rPr>
              <a:t>isovalue</a:t>
            </a:r>
            <a:r>
              <a:rPr lang="en-US" sz="1400" dirty="0">
                <a:latin typeface="Calibri" charset="0"/>
                <a:ea typeface="Calibri" charset="0"/>
                <a:cs typeface="Calibri" charset="0"/>
              </a:rPr>
              <a:t> 1920</a:t>
            </a:r>
            <a:r>
              <a:rPr lang="en-US" sz="1400" baseline="30000" dirty="0">
                <a:latin typeface="Calibri" charset="0"/>
                <a:ea typeface="Calibri" charset="0"/>
                <a:cs typeface="Calibri" charset="0"/>
              </a:rPr>
              <a:t>2</a:t>
            </a:r>
            <a:r>
              <a:rPr lang="en-US" sz="1400" dirty="0">
                <a:latin typeface="Calibri" charset="0"/>
                <a:ea typeface="Calibri" charset="0"/>
                <a:cs typeface="Calibri" charset="0"/>
              </a:rPr>
              <a:t> resolution, 170 images, 300 sim cycles, 6 vis cycles</a:t>
            </a:r>
          </a:p>
        </p:txBody>
      </p:sp>
      <p:cxnSp>
        <p:nvCxnSpPr>
          <p:cNvPr id="16" name="Straight Arrow Connector 15">
            <a:extLst>
              <a:ext uri="{FF2B5EF4-FFF2-40B4-BE49-F238E27FC236}">
                <a16:creationId xmlns:a16="http://schemas.microsoft.com/office/drawing/2014/main" id="{BB2F67FA-8B6C-C24C-BF6F-90F7254C53B7}"/>
              </a:ext>
            </a:extLst>
          </p:cNvPr>
          <p:cNvCxnSpPr>
            <a:cxnSpLocks/>
          </p:cNvCxnSpPr>
          <p:nvPr/>
        </p:nvCxnSpPr>
        <p:spPr>
          <a:xfrm flipH="1" flipV="1">
            <a:off x="1122681" y="5132070"/>
            <a:ext cx="264373" cy="49038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7">
            <a:extLst>
              <a:ext uri="{FF2B5EF4-FFF2-40B4-BE49-F238E27FC236}">
                <a16:creationId xmlns:a16="http://schemas.microsoft.com/office/drawing/2014/main" id="{DE0563FF-8EC6-BE44-811F-7099CB8716AB}"/>
              </a:ext>
            </a:extLst>
          </p:cNvPr>
          <p:cNvSpPr>
            <a:spLocks noChangeArrowheads="1"/>
          </p:cNvSpPr>
          <p:nvPr/>
        </p:nvSpPr>
        <p:spPr bwMode="auto">
          <a:xfrm>
            <a:off x="609600" y="5622456"/>
            <a:ext cx="2679547" cy="707886"/>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dirty="0">
                <a:solidFill>
                  <a:schemeClr val="bg1"/>
                </a:solidFill>
                <a:latin typeface="Calibri" panose="020F0502020204030204" pitchFamily="34" charset="0"/>
                <a:cs typeface="Calibri" panose="020F0502020204030204" pitchFamily="34" charset="0"/>
              </a:rPr>
              <a:t>Focus power limits on {50W, 60W, 70W}</a:t>
            </a:r>
          </a:p>
        </p:txBody>
      </p:sp>
      <p:sp>
        <p:nvSpPr>
          <p:cNvPr id="20" name="Right Arrow 19">
            <a:extLst>
              <a:ext uri="{FF2B5EF4-FFF2-40B4-BE49-F238E27FC236}">
                <a16:creationId xmlns:a16="http://schemas.microsoft.com/office/drawing/2014/main" id="{50D00767-BBA0-A240-8877-A387A56C68C1}"/>
              </a:ext>
            </a:extLst>
          </p:cNvPr>
          <p:cNvSpPr/>
          <p:nvPr/>
        </p:nvSpPr>
        <p:spPr bwMode="auto">
          <a:xfrm>
            <a:off x="4314337" y="5237305"/>
            <a:ext cx="3054095" cy="80479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rgbClr val="124732"/>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400" dirty="0">
                <a:solidFill>
                  <a:srgbClr val="000000"/>
                </a:solidFill>
              </a:rPr>
              <a:t>Increase Speedup</a:t>
            </a:r>
          </a:p>
        </p:txBody>
      </p:sp>
    </p:spTree>
    <p:extLst>
      <p:ext uri="{BB962C8B-B14F-4D97-AF65-F5344CB8AC3E}">
        <p14:creationId xmlns:p14="http://schemas.microsoft.com/office/powerpoint/2010/main" val="2020464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1CCE17-4E81-3144-8449-87982512E015}"/>
              </a:ext>
            </a:extLst>
          </p:cNvPr>
          <p:cNvSpPr>
            <a:spLocks noGrp="1"/>
          </p:cNvSpPr>
          <p:nvPr>
            <p:ph idx="1"/>
          </p:nvPr>
        </p:nvSpPr>
        <p:spPr/>
        <p:txBody>
          <a:bodyPr/>
          <a:lstStyle/>
          <a:p>
            <a:r>
              <a:rPr lang="en-US" dirty="0"/>
              <a:t>Dynamically scheduling power within a job can be done by using prediction or using adaptation of execution behaviors</a:t>
            </a:r>
          </a:p>
          <a:p>
            <a:endParaRPr lang="en-US" dirty="0"/>
          </a:p>
          <a:p>
            <a:r>
              <a:rPr lang="en-US" dirty="0"/>
              <a:t>Using prediction to re-allocate power can improve performance by up to 27% over using adaptation for imbalanced workloads, while using the same power overall</a:t>
            </a:r>
          </a:p>
          <a:p>
            <a:endParaRPr lang="en-US" dirty="0"/>
          </a:p>
        </p:txBody>
      </p:sp>
      <p:sp>
        <p:nvSpPr>
          <p:cNvPr id="3" name="Title 2">
            <a:extLst>
              <a:ext uri="{FF2B5EF4-FFF2-40B4-BE49-F238E27FC236}">
                <a16:creationId xmlns:a16="http://schemas.microsoft.com/office/drawing/2014/main" id="{F118C9B7-27F3-2A4D-ACBC-5CCA697E57D2}"/>
              </a:ext>
            </a:extLst>
          </p:cNvPr>
          <p:cNvSpPr>
            <a:spLocks noGrp="1"/>
          </p:cNvSpPr>
          <p:nvPr>
            <p:ph type="title"/>
          </p:nvPr>
        </p:nvSpPr>
        <p:spPr/>
        <p:txBody>
          <a:bodyPr/>
          <a:lstStyle/>
          <a:p>
            <a:r>
              <a:rPr lang="en-US" dirty="0"/>
              <a:t>Takeaways show better performance using prediction rather than adaptation for scheduling power</a:t>
            </a:r>
          </a:p>
        </p:txBody>
      </p:sp>
    </p:spTree>
    <p:extLst>
      <p:ext uri="{BB962C8B-B14F-4D97-AF65-F5344CB8AC3E}">
        <p14:creationId xmlns:p14="http://schemas.microsoft.com/office/powerpoint/2010/main" val="736440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a:xfrm>
            <a:off x="609600" y="1441524"/>
            <a:ext cx="7251700" cy="4906889"/>
          </a:xfrm>
        </p:spPr>
        <p:txBody>
          <a:bodyPr>
            <a:normAutofit/>
          </a:bodyPr>
          <a:lstStyle/>
          <a:p>
            <a:r>
              <a:rPr lang="en-US" dirty="0"/>
              <a:t>Involves the intersection of two topics:</a:t>
            </a:r>
          </a:p>
          <a:p>
            <a:pPr lvl="1"/>
            <a:r>
              <a:rPr lang="en-US" sz="2400" dirty="0"/>
              <a:t>Power-constrained high performance computing</a:t>
            </a:r>
          </a:p>
          <a:p>
            <a:pPr lvl="1"/>
            <a:r>
              <a:rPr lang="en-US" sz="2400" dirty="0"/>
              <a:t>Scientific visualization</a:t>
            </a:r>
          </a:p>
          <a:p>
            <a:pPr lvl="1"/>
            <a:endParaRPr lang="en-US" sz="2400" dirty="0"/>
          </a:p>
          <a:p>
            <a:r>
              <a:rPr lang="en-US" dirty="0"/>
              <a:t>Focus: Visualization workloads are different than simulation workloads...leads to two questions:</a:t>
            </a:r>
          </a:p>
          <a:p>
            <a:pPr marL="2258568" lvl="7" indent="-457200">
              <a:buClrTx/>
              <a:buFont typeface="+mj-lt"/>
              <a:buAutoNum type="arabicPeriod"/>
            </a:pPr>
            <a:r>
              <a:rPr lang="en-US" sz="2400" dirty="0"/>
              <a:t>How different are visualization workloads?</a:t>
            </a:r>
          </a:p>
          <a:p>
            <a:pPr marL="2258568" lvl="7" indent="-457200">
              <a:buClrTx/>
              <a:buFont typeface="+mj-lt"/>
              <a:buAutoNum type="arabicPeriod"/>
            </a:pPr>
            <a:r>
              <a:rPr lang="en-US" sz="2400" dirty="0"/>
              <a:t>How does this affect power optimization strategies?</a:t>
            </a:r>
          </a:p>
          <a:p>
            <a:pPr lvl="1"/>
            <a:endParaRPr lang="en-US" dirty="0"/>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Dissertation Question: “Can Visualization Be Optimized on Power-Limited Supercomputers?”</a:t>
            </a:r>
          </a:p>
        </p:txBody>
      </p:sp>
      <p:sp>
        <p:nvSpPr>
          <p:cNvPr id="7" name="TextBox 6">
            <a:extLst>
              <a:ext uri="{FF2B5EF4-FFF2-40B4-BE49-F238E27FC236}">
                <a16:creationId xmlns:a16="http://schemas.microsoft.com/office/drawing/2014/main" id="{FBF94FEB-4843-CA42-8774-E36C6C8FEBD2}"/>
              </a:ext>
            </a:extLst>
          </p:cNvPr>
          <p:cNvSpPr txBox="1"/>
          <p:nvPr/>
        </p:nvSpPr>
        <p:spPr>
          <a:xfrm>
            <a:off x="7648880" y="1435684"/>
            <a:ext cx="4003271" cy="1077218"/>
          </a:xfrm>
          <a:prstGeom prst="rect">
            <a:avLst/>
          </a:prstGeom>
          <a:noFill/>
          <a:ln>
            <a:noFill/>
          </a:ln>
        </p:spPr>
        <p:txBody>
          <a:bodyPr wrap="square" rtlCol="0">
            <a:spAutoFit/>
          </a:bodyPr>
          <a:lstStyle/>
          <a:p>
            <a:r>
              <a:rPr lang="en-US" sz="1600" dirty="0"/>
              <a:t>Labasan et al. “</a:t>
            </a:r>
            <a:r>
              <a:rPr lang="en-US" sz="1600" i="1" dirty="0"/>
              <a:t>Exploring Tradeoffs Between Power/Performance for a Vis Algorithm.</a:t>
            </a:r>
            <a:r>
              <a:rPr lang="en-US" sz="1600" dirty="0"/>
              <a:t>” IEEE Symposium on Large Data Analysis and Visualization (LDAV), 10/2015. </a:t>
            </a:r>
          </a:p>
        </p:txBody>
      </p:sp>
      <p:cxnSp>
        <p:nvCxnSpPr>
          <p:cNvPr id="13" name="Straight Arrow Connector 12">
            <a:extLst>
              <a:ext uri="{FF2B5EF4-FFF2-40B4-BE49-F238E27FC236}">
                <a16:creationId xmlns:a16="http://schemas.microsoft.com/office/drawing/2014/main" id="{B5C2645E-B0C5-2540-ADE8-EDE729D3E138}"/>
              </a:ext>
            </a:extLst>
          </p:cNvPr>
          <p:cNvCxnSpPr>
            <a:cxnSpLocks/>
            <a:endCxn id="7" idx="1"/>
          </p:cNvCxnSpPr>
          <p:nvPr/>
        </p:nvCxnSpPr>
        <p:spPr>
          <a:xfrm flipV="1">
            <a:off x="6666271" y="1974293"/>
            <a:ext cx="982609" cy="2093449"/>
          </a:xfrm>
          <a:prstGeom prst="straightConnector1">
            <a:avLst/>
          </a:prstGeom>
          <a:ln w="38100" cmpd="sng">
            <a:solidFill>
              <a:srgbClr val="EF8A6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4705BBB-D1F4-874E-AFE8-888A34213184}"/>
              </a:ext>
            </a:extLst>
          </p:cNvPr>
          <p:cNvCxnSpPr>
            <a:cxnSpLocks/>
          </p:cNvCxnSpPr>
          <p:nvPr/>
        </p:nvCxnSpPr>
        <p:spPr>
          <a:xfrm>
            <a:off x="6253612" y="4280981"/>
            <a:ext cx="1395266" cy="1391047"/>
          </a:xfrm>
          <a:prstGeom prst="straightConnector1">
            <a:avLst/>
          </a:prstGeom>
          <a:ln w="38100" cmpd="sng">
            <a:solidFill>
              <a:srgbClr val="EF8A6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D33DAC7-D19B-0C4A-BC3C-D3C747382F3B}"/>
              </a:ext>
            </a:extLst>
          </p:cNvPr>
          <p:cNvCxnSpPr>
            <a:cxnSpLocks/>
          </p:cNvCxnSpPr>
          <p:nvPr/>
        </p:nvCxnSpPr>
        <p:spPr>
          <a:xfrm flipV="1">
            <a:off x="6308436" y="3261540"/>
            <a:ext cx="1340442" cy="1586818"/>
          </a:xfrm>
          <a:prstGeom prst="straightConnector1">
            <a:avLst/>
          </a:prstGeom>
          <a:ln w="38100" cmpd="sng">
            <a:solidFill>
              <a:srgbClr val="67A9C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2EBBBE2-A23D-9B48-BDAF-5559FC6FF42A}"/>
              </a:ext>
            </a:extLst>
          </p:cNvPr>
          <p:cNvCxnSpPr>
            <a:cxnSpLocks/>
          </p:cNvCxnSpPr>
          <p:nvPr/>
        </p:nvCxnSpPr>
        <p:spPr>
          <a:xfrm flipV="1">
            <a:off x="6308436" y="4625859"/>
            <a:ext cx="1340442" cy="358086"/>
          </a:xfrm>
          <a:prstGeom prst="straightConnector1">
            <a:avLst/>
          </a:prstGeom>
          <a:ln w="38100" cmpd="sng">
            <a:solidFill>
              <a:srgbClr val="67A9C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0EA079C-836C-2347-B3D7-79E753DC76F5}"/>
              </a:ext>
            </a:extLst>
          </p:cNvPr>
          <p:cNvSpPr txBox="1"/>
          <p:nvPr/>
        </p:nvSpPr>
        <p:spPr>
          <a:xfrm>
            <a:off x="527050" y="3857816"/>
            <a:ext cx="1760541" cy="769441"/>
          </a:xfrm>
          <a:prstGeom prst="rect">
            <a:avLst/>
          </a:prstGeom>
          <a:solidFill>
            <a:srgbClr val="EF8A62"/>
          </a:solidFill>
          <a:ln>
            <a:solidFill>
              <a:srgbClr val="EF8A62"/>
            </a:solidFill>
          </a:ln>
        </p:spPr>
        <p:txBody>
          <a:bodyPr wrap="square" rtlCol="0">
            <a:spAutoFit/>
          </a:bodyPr>
          <a:lstStyle/>
          <a:p>
            <a:r>
              <a:rPr lang="en-US" sz="2200" dirty="0">
                <a:solidFill>
                  <a:schemeClr val="bg1"/>
                </a:solidFill>
              </a:rPr>
              <a:t>Characterize Data Intensity</a:t>
            </a:r>
          </a:p>
        </p:txBody>
      </p:sp>
      <p:sp>
        <p:nvSpPr>
          <p:cNvPr id="16" name="TextBox 15">
            <a:extLst>
              <a:ext uri="{FF2B5EF4-FFF2-40B4-BE49-F238E27FC236}">
                <a16:creationId xmlns:a16="http://schemas.microsoft.com/office/drawing/2014/main" id="{1349720F-63D3-D94F-BBA3-0CFD4DB6F348}"/>
              </a:ext>
            </a:extLst>
          </p:cNvPr>
          <p:cNvSpPr txBox="1"/>
          <p:nvPr/>
        </p:nvSpPr>
        <p:spPr>
          <a:xfrm>
            <a:off x="527050" y="4754044"/>
            <a:ext cx="1760541" cy="769441"/>
          </a:xfrm>
          <a:prstGeom prst="rect">
            <a:avLst/>
          </a:prstGeom>
          <a:solidFill>
            <a:srgbClr val="67A9CF"/>
          </a:solidFill>
          <a:ln>
            <a:solidFill>
              <a:srgbClr val="67A9CF"/>
            </a:solidFill>
          </a:ln>
        </p:spPr>
        <p:txBody>
          <a:bodyPr wrap="square" rtlCol="0">
            <a:spAutoFit/>
          </a:bodyPr>
          <a:lstStyle/>
          <a:p>
            <a:r>
              <a:rPr lang="en-US" sz="2200" dirty="0">
                <a:solidFill>
                  <a:schemeClr val="bg1"/>
                </a:solidFill>
              </a:rPr>
              <a:t>Power Scheduling</a:t>
            </a:r>
          </a:p>
        </p:txBody>
      </p:sp>
      <p:sp>
        <p:nvSpPr>
          <p:cNvPr id="17" name="Right Arrow 16">
            <a:extLst>
              <a:ext uri="{FF2B5EF4-FFF2-40B4-BE49-F238E27FC236}">
                <a16:creationId xmlns:a16="http://schemas.microsoft.com/office/drawing/2014/main" id="{893EBCC4-A5A0-C644-A000-CF3E2107CEC3}"/>
              </a:ext>
            </a:extLst>
          </p:cNvPr>
          <p:cNvSpPr/>
          <p:nvPr/>
        </p:nvSpPr>
        <p:spPr bwMode="auto">
          <a:xfrm rot="5400000">
            <a:off x="11227963" y="3245669"/>
            <a:ext cx="1189804" cy="677576"/>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rgbClr val="124732"/>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000" dirty="0">
                <a:solidFill>
                  <a:srgbClr val="000000"/>
                </a:solidFill>
              </a:rPr>
              <a:t>Time</a:t>
            </a:r>
          </a:p>
        </p:txBody>
      </p:sp>
      <p:sp>
        <p:nvSpPr>
          <p:cNvPr id="24" name="TextBox 23">
            <a:extLst>
              <a:ext uri="{FF2B5EF4-FFF2-40B4-BE49-F238E27FC236}">
                <a16:creationId xmlns:a16="http://schemas.microsoft.com/office/drawing/2014/main" id="{3CB53F98-9117-7340-86DA-2B180E2627B3}"/>
              </a:ext>
            </a:extLst>
          </p:cNvPr>
          <p:cNvSpPr txBox="1"/>
          <p:nvPr/>
        </p:nvSpPr>
        <p:spPr>
          <a:xfrm>
            <a:off x="7648876" y="2591144"/>
            <a:ext cx="4003271" cy="1077218"/>
          </a:xfrm>
          <a:prstGeom prst="rect">
            <a:avLst/>
          </a:prstGeom>
          <a:noFill/>
          <a:ln>
            <a:noFill/>
          </a:ln>
        </p:spPr>
        <p:txBody>
          <a:bodyPr wrap="square" rtlCol="0">
            <a:spAutoFit/>
          </a:bodyPr>
          <a:lstStyle/>
          <a:p>
            <a:r>
              <a:rPr lang="en-US" sz="1600" dirty="0"/>
              <a:t>Labasan et al. “</a:t>
            </a:r>
            <a:r>
              <a:rPr lang="en-US" sz="1600" i="1" dirty="0" err="1"/>
              <a:t>PaViz</a:t>
            </a:r>
            <a:r>
              <a:rPr lang="en-US" sz="1600" i="1" dirty="0"/>
              <a:t>: A Power-Adaptive Framework for Optimizing Vis Performance.</a:t>
            </a:r>
            <a:r>
              <a:rPr lang="en-US" sz="1600" dirty="0"/>
              <a:t>” </a:t>
            </a:r>
            <a:r>
              <a:rPr lang="en-US" sz="1600" dirty="0" err="1"/>
              <a:t>Eurographics</a:t>
            </a:r>
            <a:r>
              <a:rPr lang="en-US" sz="1600" dirty="0"/>
              <a:t> Symposium on Parallel Graphics and Visualization (EGPGV), 06/2017.</a:t>
            </a:r>
          </a:p>
        </p:txBody>
      </p:sp>
      <p:sp>
        <p:nvSpPr>
          <p:cNvPr id="25" name="TextBox 24">
            <a:extLst>
              <a:ext uri="{FF2B5EF4-FFF2-40B4-BE49-F238E27FC236}">
                <a16:creationId xmlns:a16="http://schemas.microsoft.com/office/drawing/2014/main" id="{B559B959-309F-3F47-8E02-0FE745760C82}"/>
              </a:ext>
            </a:extLst>
          </p:cNvPr>
          <p:cNvSpPr txBox="1"/>
          <p:nvPr/>
        </p:nvSpPr>
        <p:spPr>
          <a:xfrm>
            <a:off x="7648876" y="4955610"/>
            <a:ext cx="4003271" cy="1323439"/>
          </a:xfrm>
          <a:prstGeom prst="rect">
            <a:avLst/>
          </a:prstGeom>
          <a:noFill/>
          <a:ln>
            <a:noFill/>
          </a:ln>
        </p:spPr>
        <p:txBody>
          <a:bodyPr wrap="square" rtlCol="0">
            <a:spAutoFit/>
          </a:bodyPr>
          <a:lstStyle/>
          <a:p>
            <a:r>
              <a:rPr lang="en-US" sz="1600" dirty="0"/>
              <a:t>Labasan et al. “</a:t>
            </a:r>
            <a:r>
              <a:rPr lang="en-US" sz="1600" i="1" dirty="0"/>
              <a:t>Evaluating Predictive and Adaptive Power Strategies for Optimizing Vis Performance.</a:t>
            </a:r>
            <a:r>
              <a:rPr lang="en-US" sz="1600" dirty="0"/>
              <a:t>” In preparation for submission at IEEE Transactions on Parallel and Distributed Systems (TPDS).</a:t>
            </a:r>
          </a:p>
        </p:txBody>
      </p:sp>
      <p:sp>
        <p:nvSpPr>
          <p:cNvPr id="26" name="TextBox 25">
            <a:extLst>
              <a:ext uri="{FF2B5EF4-FFF2-40B4-BE49-F238E27FC236}">
                <a16:creationId xmlns:a16="http://schemas.microsoft.com/office/drawing/2014/main" id="{794AC807-9865-0D4A-9367-5173D44E7AC7}"/>
              </a:ext>
            </a:extLst>
          </p:cNvPr>
          <p:cNvSpPr txBox="1"/>
          <p:nvPr/>
        </p:nvSpPr>
        <p:spPr>
          <a:xfrm>
            <a:off x="7648876" y="3771773"/>
            <a:ext cx="4003271" cy="1077218"/>
          </a:xfrm>
          <a:prstGeom prst="rect">
            <a:avLst/>
          </a:prstGeom>
          <a:noFill/>
          <a:ln>
            <a:noFill/>
          </a:ln>
        </p:spPr>
        <p:txBody>
          <a:bodyPr wrap="square" rtlCol="0">
            <a:spAutoFit/>
          </a:bodyPr>
          <a:lstStyle/>
          <a:p>
            <a:r>
              <a:rPr lang="en-US" sz="1600" dirty="0"/>
              <a:t>Labasan et al. “</a:t>
            </a:r>
            <a:r>
              <a:rPr lang="en-US" sz="1600" i="1" dirty="0"/>
              <a:t>Power/Performance Tradeoffs for Vis Algorithms.</a:t>
            </a:r>
            <a:r>
              <a:rPr lang="en-US" sz="1600" dirty="0"/>
              <a:t>” Accepted for publication at IEEE International Parallel and Distributed Processing Symposium (IPDPS).</a:t>
            </a:r>
          </a:p>
        </p:txBody>
      </p:sp>
    </p:spTree>
    <p:extLst>
      <p:ext uri="{BB962C8B-B14F-4D97-AF65-F5344CB8AC3E}">
        <p14:creationId xmlns:p14="http://schemas.microsoft.com/office/powerpoint/2010/main" val="1071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2E4CD-D2CB-2C47-A7F8-FC2D3FC97D28}"/>
              </a:ext>
            </a:extLst>
          </p:cNvPr>
          <p:cNvSpPr>
            <a:spLocks noGrp="1"/>
          </p:cNvSpPr>
          <p:nvPr>
            <p:ph idx="1"/>
          </p:nvPr>
        </p:nvSpPr>
        <p:spPr/>
        <p:txBody>
          <a:bodyPr/>
          <a:lstStyle/>
          <a:p>
            <a:r>
              <a:rPr lang="en-US" dirty="0"/>
              <a:t>Dissertation Answer: Yes!</a:t>
            </a:r>
          </a:p>
          <a:p>
            <a:endParaRPr lang="en-US" dirty="0"/>
          </a:p>
          <a:p>
            <a:r>
              <a:rPr lang="en-US" sz="2400" dirty="0"/>
              <a:t>Because:</a:t>
            </a:r>
          </a:p>
          <a:p>
            <a:pPr lvl="1"/>
            <a:r>
              <a:rPr lang="en-US" sz="2400" dirty="0"/>
              <a:t>We evaluated tradeoff opportunities between power and performance for different input parameters (e.g., data set size, algorithm implementation).</a:t>
            </a:r>
          </a:p>
          <a:p>
            <a:pPr lvl="1"/>
            <a:endParaRPr lang="en-US" sz="2400" dirty="0"/>
          </a:p>
          <a:p>
            <a:pPr lvl="1"/>
            <a:r>
              <a:rPr lang="en-US" sz="2400" dirty="0"/>
              <a:t>We exploit these tradeoffs in a performance model and show performance improvement by shifting power in a power-limited environment at large scale.</a:t>
            </a:r>
          </a:p>
          <a:p>
            <a:endParaRPr lang="en-US" sz="2400" dirty="0"/>
          </a:p>
          <a:p>
            <a:pPr lvl="1"/>
            <a:endParaRPr lang="en-US" dirty="0"/>
          </a:p>
          <a:p>
            <a:pPr lvl="1"/>
            <a:endParaRPr lang="en-US" dirty="0"/>
          </a:p>
        </p:txBody>
      </p:sp>
      <p:sp>
        <p:nvSpPr>
          <p:cNvPr id="3" name="Title 2">
            <a:extLst>
              <a:ext uri="{FF2B5EF4-FFF2-40B4-BE49-F238E27FC236}">
                <a16:creationId xmlns:a16="http://schemas.microsoft.com/office/drawing/2014/main" id="{8C572976-3CBE-A644-9F0F-1084A90C9537}"/>
              </a:ext>
            </a:extLst>
          </p:cNvPr>
          <p:cNvSpPr>
            <a:spLocks noGrp="1"/>
          </p:cNvSpPr>
          <p:nvPr>
            <p:ph type="title"/>
          </p:nvPr>
        </p:nvSpPr>
        <p:spPr/>
        <p:txBody>
          <a:bodyPr/>
          <a:lstStyle/>
          <a:p>
            <a:r>
              <a:rPr lang="en-US" dirty="0"/>
              <a:t>Dissertation Question: “Can Visualization Be Optimized on Power-Limited Supercomputers?”</a:t>
            </a:r>
          </a:p>
        </p:txBody>
      </p:sp>
    </p:spTree>
    <p:extLst>
      <p:ext uri="{BB962C8B-B14F-4D97-AF65-F5344CB8AC3E}">
        <p14:creationId xmlns:p14="http://schemas.microsoft.com/office/powerpoint/2010/main" val="1921656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21BA3-B208-F243-B1B1-673BA77C1851}"/>
              </a:ext>
            </a:extLst>
          </p:cNvPr>
          <p:cNvSpPr>
            <a:spLocks noGrp="1"/>
          </p:cNvSpPr>
          <p:nvPr>
            <p:ph idx="1"/>
          </p:nvPr>
        </p:nvSpPr>
        <p:spPr/>
        <p:txBody>
          <a:bodyPr>
            <a:normAutofit/>
          </a:bodyPr>
          <a:lstStyle/>
          <a:p>
            <a:r>
              <a:rPr lang="en-US" dirty="0"/>
              <a:t>Explore power and performance tradeoffs for other hardware architectures</a:t>
            </a:r>
          </a:p>
          <a:p>
            <a:pPr lvl="1"/>
            <a:r>
              <a:rPr lang="en-US" sz="2400" dirty="0"/>
              <a:t>Gain better understanding of execution behaviors on heterogeneous platforms</a:t>
            </a:r>
            <a:endParaRPr lang="en-US" dirty="0"/>
          </a:p>
          <a:p>
            <a:r>
              <a:rPr lang="en-US" dirty="0"/>
              <a:t>Evaluate when to use prediction or adaptation in dynamically reallocating power to improvement performance for irregular workloads</a:t>
            </a:r>
          </a:p>
          <a:p>
            <a:pPr lvl="1"/>
            <a:r>
              <a:rPr lang="en-US" sz="2400" dirty="0"/>
              <a:t>Prediction has large overhead costs, but is better suited for unpredictable workloads</a:t>
            </a:r>
          </a:p>
          <a:p>
            <a:pPr lvl="1"/>
            <a:r>
              <a:rPr lang="en-US" sz="2400" dirty="0"/>
              <a:t>Adaptation is online, but may not converge on irregular workloads</a:t>
            </a:r>
          </a:p>
          <a:p>
            <a:r>
              <a:rPr lang="en-US" dirty="0"/>
              <a:t>Create additional performance models for more visualization workloads</a:t>
            </a:r>
          </a:p>
          <a:p>
            <a:r>
              <a:rPr lang="en-US" dirty="0"/>
              <a:t>Develop a power-aware central resource manager</a:t>
            </a:r>
          </a:p>
        </p:txBody>
      </p:sp>
      <p:sp>
        <p:nvSpPr>
          <p:cNvPr id="3" name="Title 2">
            <a:extLst>
              <a:ext uri="{FF2B5EF4-FFF2-40B4-BE49-F238E27FC236}">
                <a16:creationId xmlns:a16="http://schemas.microsoft.com/office/drawing/2014/main" id="{73DF781A-0603-E545-B513-A9B8B77284B2}"/>
              </a:ext>
            </a:extLst>
          </p:cNvPr>
          <p:cNvSpPr>
            <a:spLocks noGrp="1"/>
          </p:cNvSpPr>
          <p:nvPr>
            <p:ph type="title"/>
          </p:nvPr>
        </p:nvSpPr>
        <p:spPr/>
        <p:txBody>
          <a:bodyPr/>
          <a:lstStyle/>
          <a:p>
            <a:r>
              <a:rPr lang="en-US" dirty="0"/>
              <a:t>Future Research Directions</a:t>
            </a:r>
          </a:p>
        </p:txBody>
      </p:sp>
    </p:spTree>
    <p:extLst>
      <p:ext uri="{BB962C8B-B14F-4D97-AF65-F5344CB8AC3E}">
        <p14:creationId xmlns:p14="http://schemas.microsoft.com/office/powerpoint/2010/main" val="2034568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6A6C-8B30-CD4C-BCD8-02B15B8FE0EF}"/>
              </a:ext>
            </a:extLst>
          </p:cNvPr>
          <p:cNvSpPr txBox="1"/>
          <p:nvPr/>
        </p:nvSpPr>
        <p:spPr>
          <a:xfrm>
            <a:off x="5854700" y="1066800"/>
            <a:ext cx="5219700" cy="1754326"/>
          </a:xfrm>
          <a:prstGeom prst="rect">
            <a:avLst/>
          </a:prstGeom>
          <a:noFill/>
        </p:spPr>
        <p:txBody>
          <a:bodyPr wrap="square" rtlCol="0">
            <a:spAutoFit/>
          </a:bodyPr>
          <a:lstStyle/>
          <a:p>
            <a:r>
              <a:rPr lang="en-US" sz="3600" dirty="0">
                <a:solidFill>
                  <a:schemeClr val="bg1"/>
                </a:solidFill>
              </a:rPr>
              <a:t>Optimizing Visualization Performance on Power-Limited Supercomputers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720DC-2168-8549-9083-88174ECE0836}"/>
              </a:ext>
            </a:extLst>
          </p:cNvPr>
          <p:cNvSpPr>
            <a:spLocks noGrp="1"/>
          </p:cNvSpPr>
          <p:nvPr>
            <p:ph idx="1"/>
          </p:nvPr>
        </p:nvSpPr>
        <p:spPr/>
        <p:txBody>
          <a:bodyPr>
            <a:normAutofit/>
          </a:bodyPr>
          <a:lstStyle/>
          <a:p>
            <a:r>
              <a:rPr lang="en-US" dirty="0"/>
              <a:t>Setting processor power limits requires user space access to Intel registers</a:t>
            </a:r>
          </a:p>
          <a:p>
            <a:pPr lvl="1"/>
            <a:r>
              <a:rPr lang="en-US" sz="2400" dirty="0"/>
              <a:t>This is a large request of large scale systems</a:t>
            </a:r>
          </a:p>
          <a:p>
            <a:pPr lvl="1"/>
            <a:endParaRPr lang="en-US" sz="2400" dirty="0"/>
          </a:p>
          <a:p>
            <a:r>
              <a:rPr lang="en-US" dirty="0"/>
              <a:t>LLNL’s solution: </a:t>
            </a:r>
            <a:r>
              <a:rPr lang="en-US" dirty="0" err="1"/>
              <a:t>msr</a:t>
            </a:r>
            <a:r>
              <a:rPr lang="en-US" dirty="0"/>
              <a:t>-safe (</a:t>
            </a:r>
            <a:r>
              <a:rPr lang="en-US" dirty="0" err="1"/>
              <a:t>github.com</a:t>
            </a:r>
            <a:r>
              <a:rPr lang="en-US" dirty="0"/>
              <a:t>/</a:t>
            </a:r>
            <a:r>
              <a:rPr lang="en-US" dirty="0" err="1"/>
              <a:t>llnl</a:t>
            </a:r>
            <a:r>
              <a:rPr lang="en-US" dirty="0"/>
              <a:t>/</a:t>
            </a:r>
            <a:r>
              <a:rPr lang="en-US" dirty="0" err="1"/>
              <a:t>msr</a:t>
            </a:r>
            <a:r>
              <a:rPr lang="en-US" dirty="0"/>
              <a:t>-safe)</a:t>
            </a:r>
          </a:p>
          <a:p>
            <a:pPr lvl="1"/>
            <a:r>
              <a:rPr lang="en-US" sz="2400" dirty="0"/>
              <a:t>Kernel driver providing user space access through a whitelisting mechanism</a:t>
            </a:r>
          </a:p>
          <a:p>
            <a:pPr lvl="1"/>
            <a:r>
              <a:rPr lang="en-US" sz="2400" dirty="0"/>
              <a:t>Enables overprovisioning research at scale on certain Intel machines</a:t>
            </a:r>
          </a:p>
          <a:p>
            <a:pPr lvl="1"/>
            <a:r>
              <a:rPr lang="en-US" sz="2400" dirty="0"/>
              <a:t>Required by Intel’s GEOPM, included with </a:t>
            </a:r>
            <a:r>
              <a:rPr lang="en-US" sz="2400" dirty="0" err="1"/>
              <a:t>OpenHPC</a:t>
            </a:r>
            <a:r>
              <a:rPr lang="en-US" sz="2400" dirty="0"/>
              <a:t> release</a:t>
            </a:r>
          </a:p>
          <a:p>
            <a:endParaRPr lang="en-US" dirty="0"/>
          </a:p>
          <a:p>
            <a:r>
              <a:rPr lang="en-US" dirty="0"/>
              <a:t>This is in line with what the overprovisioning community is using</a:t>
            </a:r>
          </a:p>
        </p:txBody>
      </p:sp>
      <p:sp>
        <p:nvSpPr>
          <p:cNvPr id="3" name="Title 2">
            <a:extLst>
              <a:ext uri="{FF2B5EF4-FFF2-40B4-BE49-F238E27FC236}">
                <a16:creationId xmlns:a16="http://schemas.microsoft.com/office/drawing/2014/main" id="{9595C012-BCBB-494C-B474-DBD420A11681}"/>
              </a:ext>
            </a:extLst>
          </p:cNvPr>
          <p:cNvSpPr>
            <a:spLocks noGrp="1"/>
          </p:cNvSpPr>
          <p:nvPr>
            <p:ph type="title"/>
          </p:nvPr>
        </p:nvSpPr>
        <p:spPr/>
        <p:txBody>
          <a:bodyPr/>
          <a:lstStyle/>
          <a:p>
            <a:r>
              <a:rPr lang="en-US" dirty="0"/>
              <a:t>Standard practice for overprovisioning</a:t>
            </a:r>
          </a:p>
        </p:txBody>
      </p:sp>
    </p:spTree>
    <p:extLst>
      <p:ext uri="{BB962C8B-B14F-4D97-AF65-F5344CB8AC3E}">
        <p14:creationId xmlns:p14="http://schemas.microsoft.com/office/powerpoint/2010/main" val="3443227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ACE726-B3D6-3D46-87D3-578991A42844}"/>
              </a:ext>
            </a:extLst>
          </p:cNvPr>
          <p:cNvSpPr>
            <a:spLocks noGrp="1"/>
          </p:cNvSpPr>
          <p:nvPr>
            <p:ph idx="1"/>
          </p:nvPr>
        </p:nvSpPr>
        <p:spPr/>
        <p:txBody>
          <a:bodyPr>
            <a:noAutofit/>
          </a:bodyPr>
          <a:lstStyle/>
          <a:p>
            <a:r>
              <a:rPr lang="en-US" dirty="0"/>
              <a:t>Image-order algorithm</a:t>
            </a:r>
          </a:p>
          <a:p>
            <a:pPr lvl="1"/>
            <a:r>
              <a:rPr lang="en-US" sz="2400" dirty="0"/>
              <a:t>For each pixel, trace a ray through the                                                                      volume and sample at regular intervals</a:t>
            </a:r>
          </a:p>
          <a:p>
            <a:r>
              <a:rPr lang="en-US" dirty="0"/>
              <a:t>Volume rendering performance is 			 		                         influenced by three key factors:</a:t>
            </a:r>
          </a:p>
          <a:p>
            <a:pPr lvl="1"/>
            <a:r>
              <a:rPr lang="en-US" sz="2400" dirty="0"/>
              <a:t>Number of unique cells sampled</a:t>
            </a:r>
          </a:p>
          <a:p>
            <a:pPr lvl="1"/>
            <a:r>
              <a:rPr lang="en-US" sz="2400" dirty="0"/>
              <a:t>Total number of samples</a:t>
            </a:r>
          </a:p>
          <a:p>
            <a:pPr lvl="1"/>
            <a:r>
              <a:rPr lang="en-US" sz="2400" dirty="0"/>
              <a:t>Number of pixels in image vs. 		   			                                    number of active pixels</a:t>
            </a:r>
          </a:p>
          <a:p>
            <a:r>
              <a:rPr lang="en-US" dirty="0"/>
              <a:t>Predicted time to complete volume rendering per node:</a:t>
            </a:r>
          </a:p>
          <a:p>
            <a:endParaRPr lang="en-US" dirty="0"/>
          </a:p>
          <a:p>
            <a:endParaRPr lang="en-US" dirty="0"/>
          </a:p>
          <a:p>
            <a:endParaRPr lang="en-US" dirty="0"/>
          </a:p>
          <a:p>
            <a:endParaRPr lang="en-US" dirty="0"/>
          </a:p>
          <a:p>
            <a:r>
              <a:rPr lang="en-US" dirty="0"/>
              <a:t>AP = number of active pixels</a:t>
            </a:r>
          </a:p>
          <a:p>
            <a:r>
              <a:rPr lang="en-US" dirty="0"/>
              <a:t>CS = number of cells spanned</a:t>
            </a:r>
          </a:p>
          <a:p>
            <a:r>
              <a:rPr lang="en-US" dirty="0"/>
              <a:t>SPR = samples per ray</a:t>
            </a:r>
          </a:p>
        </p:txBody>
      </p:sp>
      <p:sp>
        <p:nvSpPr>
          <p:cNvPr id="3" name="Title 2">
            <a:extLst>
              <a:ext uri="{FF2B5EF4-FFF2-40B4-BE49-F238E27FC236}">
                <a16:creationId xmlns:a16="http://schemas.microsoft.com/office/drawing/2014/main" id="{1B8AC776-5FE8-BE4B-8E1A-18F2AB5BB7EC}"/>
              </a:ext>
            </a:extLst>
          </p:cNvPr>
          <p:cNvSpPr>
            <a:spLocks noGrp="1"/>
          </p:cNvSpPr>
          <p:nvPr>
            <p:ph type="title"/>
          </p:nvPr>
        </p:nvSpPr>
        <p:spPr/>
        <p:txBody>
          <a:bodyPr/>
          <a:lstStyle/>
          <a:p>
            <a:r>
              <a:rPr lang="en-US" dirty="0"/>
              <a:t>Volume Rendering Performance Model</a:t>
            </a:r>
          </a:p>
        </p:txBody>
      </p:sp>
      <p:grpSp>
        <p:nvGrpSpPr>
          <p:cNvPr id="4" name="Group 3">
            <a:extLst>
              <a:ext uri="{FF2B5EF4-FFF2-40B4-BE49-F238E27FC236}">
                <a16:creationId xmlns:a16="http://schemas.microsoft.com/office/drawing/2014/main" id="{8630FAEB-1CD0-4A4E-A2CB-81088A958C06}"/>
              </a:ext>
            </a:extLst>
          </p:cNvPr>
          <p:cNvGrpSpPr/>
          <p:nvPr/>
        </p:nvGrpSpPr>
        <p:grpSpPr>
          <a:xfrm>
            <a:off x="1393449" y="5610928"/>
            <a:ext cx="6967279" cy="1424175"/>
            <a:chOff x="1567331" y="1943354"/>
            <a:chExt cx="6967279" cy="1424175"/>
          </a:xfrm>
        </p:grpSpPr>
        <p:pic>
          <p:nvPicPr>
            <p:cNvPr id="10" name="Picture 9">
              <a:extLst>
                <a:ext uri="{FF2B5EF4-FFF2-40B4-BE49-F238E27FC236}">
                  <a16:creationId xmlns:a16="http://schemas.microsoft.com/office/drawing/2014/main" id="{A2FB799F-2C22-3542-B2E4-AB4843D12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331" y="1943354"/>
              <a:ext cx="6967279" cy="705689"/>
            </a:xfrm>
            <a:prstGeom prst="rect">
              <a:avLst/>
            </a:prstGeom>
          </p:spPr>
        </p:pic>
        <p:sp>
          <p:nvSpPr>
            <p:cNvPr id="11" name="Rectangle 7">
              <a:extLst>
                <a:ext uri="{FF2B5EF4-FFF2-40B4-BE49-F238E27FC236}">
                  <a16:creationId xmlns:a16="http://schemas.microsoft.com/office/drawing/2014/main" id="{F34ADF2F-EB0C-8E49-AC14-3208350EC508}"/>
                </a:ext>
              </a:extLst>
            </p:cNvPr>
            <p:cNvSpPr>
              <a:spLocks noChangeArrowheads="1"/>
            </p:cNvSpPr>
            <p:nvPr/>
          </p:nvSpPr>
          <p:spPr bwMode="auto">
            <a:xfrm>
              <a:off x="3030786" y="2998197"/>
              <a:ext cx="1570480" cy="369332"/>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dirty="0">
                  <a:solidFill>
                    <a:schemeClr val="bg1"/>
                  </a:solidFill>
                  <a:latin typeface="Calibri" panose="020F0502020204030204" pitchFamily="34" charset="0"/>
                  <a:cs typeface="Calibri" panose="020F0502020204030204" pitchFamily="34" charset="0"/>
                </a:rPr>
                <a:t>Cell Frequency</a:t>
              </a:r>
            </a:p>
          </p:txBody>
        </p:sp>
        <p:cxnSp>
          <p:nvCxnSpPr>
            <p:cNvPr id="12" name="Straight Arrow Connector 11">
              <a:extLst>
                <a:ext uri="{FF2B5EF4-FFF2-40B4-BE49-F238E27FC236}">
                  <a16:creationId xmlns:a16="http://schemas.microsoft.com/office/drawing/2014/main" id="{5A67EE50-08B1-0A49-A432-82E49200968E}"/>
                </a:ext>
              </a:extLst>
            </p:cNvPr>
            <p:cNvCxnSpPr>
              <a:stCxn id="11" idx="0"/>
            </p:cNvCxnSpPr>
            <p:nvPr/>
          </p:nvCxnSpPr>
          <p:spPr>
            <a:xfrm flipV="1">
              <a:off x="3816026" y="2458147"/>
              <a:ext cx="295884" cy="540050"/>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7">
              <a:extLst>
                <a:ext uri="{FF2B5EF4-FFF2-40B4-BE49-F238E27FC236}">
                  <a16:creationId xmlns:a16="http://schemas.microsoft.com/office/drawing/2014/main" id="{544A0488-A7E2-8E4E-B904-B376CFDEA178}"/>
                </a:ext>
              </a:extLst>
            </p:cNvPr>
            <p:cNvSpPr>
              <a:spLocks noChangeArrowheads="1"/>
            </p:cNvSpPr>
            <p:nvPr/>
          </p:nvSpPr>
          <p:spPr bwMode="auto">
            <a:xfrm>
              <a:off x="5830620" y="2998196"/>
              <a:ext cx="2420751" cy="369332"/>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dirty="0">
                  <a:solidFill>
                    <a:schemeClr val="bg1"/>
                  </a:solidFill>
                  <a:latin typeface="Calibri" panose="020F0502020204030204" pitchFamily="34" charset="0"/>
                  <a:cs typeface="Calibri" panose="020F0502020204030204" pitchFamily="34" charset="0"/>
                </a:rPr>
                <a:t>Sample Frequency</a:t>
              </a:r>
            </a:p>
          </p:txBody>
        </p:sp>
        <p:cxnSp>
          <p:nvCxnSpPr>
            <p:cNvPr id="14" name="Straight Arrow Connector 13">
              <a:extLst>
                <a:ext uri="{FF2B5EF4-FFF2-40B4-BE49-F238E27FC236}">
                  <a16:creationId xmlns:a16="http://schemas.microsoft.com/office/drawing/2014/main" id="{4E5CBFD8-33C7-B64D-A0DE-FFB22840D123}"/>
                </a:ext>
              </a:extLst>
            </p:cNvPr>
            <p:cNvCxnSpPr>
              <a:cxnSpLocks/>
              <a:stCxn id="13" idx="0"/>
            </p:cNvCxnSpPr>
            <p:nvPr/>
          </p:nvCxnSpPr>
          <p:spPr>
            <a:xfrm flipH="1" flipV="1">
              <a:off x="6656490" y="2458150"/>
              <a:ext cx="384506" cy="54004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E8DCE5A5-7BD5-834F-98EB-A43F5C58B8B1}"/>
              </a:ext>
            </a:extLst>
          </p:cNvPr>
          <p:cNvSpPr txBox="1"/>
          <p:nvPr/>
        </p:nvSpPr>
        <p:spPr>
          <a:xfrm>
            <a:off x="9271992" y="5464797"/>
            <a:ext cx="2915595" cy="923330"/>
          </a:xfrm>
          <a:prstGeom prst="rect">
            <a:avLst/>
          </a:prstGeom>
          <a:solidFill>
            <a:schemeClr val="bg1"/>
          </a:solidFill>
        </p:spPr>
        <p:txBody>
          <a:bodyPr wrap="square" rtlCol="0">
            <a:spAutoFit/>
          </a:bodyPr>
          <a:lstStyle/>
          <a:p>
            <a:r>
              <a:rPr lang="en-US" dirty="0"/>
              <a:t>Larsen et al. “Performance Modeling of In Situ Rendering”, SC16.</a:t>
            </a:r>
          </a:p>
        </p:txBody>
      </p:sp>
      <p:grpSp>
        <p:nvGrpSpPr>
          <p:cNvPr id="16" name="Group 15">
            <a:extLst>
              <a:ext uri="{FF2B5EF4-FFF2-40B4-BE49-F238E27FC236}">
                <a16:creationId xmlns:a16="http://schemas.microsoft.com/office/drawing/2014/main" id="{EAF3F898-67A7-164E-8168-ABA118DFA006}"/>
              </a:ext>
            </a:extLst>
          </p:cNvPr>
          <p:cNvGrpSpPr>
            <a:grpSpLocks noChangeAspect="1"/>
          </p:cNvGrpSpPr>
          <p:nvPr/>
        </p:nvGrpSpPr>
        <p:grpSpPr>
          <a:xfrm>
            <a:off x="6381603" y="1583223"/>
            <a:ext cx="5016597" cy="3122341"/>
            <a:chOff x="4234388" y="1696983"/>
            <a:chExt cx="4609808" cy="2869154"/>
          </a:xfrm>
        </p:grpSpPr>
        <p:grpSp>
          <p:nvGrpSpPr>
            <p:cNvPr id="17" name="Group 16">
              <a:extLst>
                <a:ext uri="{FF2B5EF4-FFF2-40B4-BE49-F238E27FC236}">
                  <a16:creationId xmlns:a16="http://schemas.microsoft.com/office/drawing/2014/main" id="{E3711C9D-B611-C14D-B76A-BCAE6081EF72}"/>
                </a:ext>
              </a:extLst>
            </p:cNvPr>
            <p:cNvGrpSpPr/>
            <p:nvPr/>
          </p:nvGrpSpPr>
          <p:grpSpPr>
            <a:xfrm>
              <a:off x="6305469" y="1888760"/>
              <a:ext cx="2538727" cy="2531202"/>
              <a:chOff x="6177280" y="1602006"/>
              <a:chExt cx="2540000" cy="2818781"/>
            </a:xfrm>
          </p:grpSpPr>
          <p:sp>
            <p:nvSpPr>
              <p:cNvPr id="28" name="Rectangle 27">
                <a:extLst>
                  <a:ext uri="{FF2B5EF4-FFF2-40B4-BE49-F238E27FC236}">
                    <a16:creationId xmlns:a16="http://schemas.microsoft.com/office/drawing/2014/main" id="{92C14320-845B-E04C-AF3D-A93DFF7857FF}"/>
                  </a:ext>
                </a:extLst>
              </p:cNvPr>
              <p:cNvSpPr/>
              <p:nvPr/>
            </p:nvSpPr>
            <p:spPr bwMode="auto">
              <a:xfrm>
                <a:off x="6177280" y="1879600"/>
                <a:ext cx="2519680" cy="2184400"/>
              </a:xfrm>
              <a:prstGeom prst="rect">
                <a:avLst/>
              </a:prstGeom>
              <a:no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C88D9307-90C1-DE49-B7CE-69CBD232E5F3}"/>
                  </a:ext>
                </a:extLst>
              </p:cNvPr>
              <p:cNvSpPr/>
              <p:nvPr/>
            </p:nvSpPr>
            <p:spPr bwMode="auto">
              <a:xfrm>
                <a:off x="6939280" y="2326640"/>
                <a:ext cx="1107440" cy="1432560"/>
              </a:xfrm>
              <a:prstGeom prst="rect">
                <a:avLst/>
              </a:prstGeom>
              <a:solidFill>
                <a:schemeClr val="bg1"/>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chemeClr val="tx1"/>
                  </a:solidFill>
                </a:endParaRPr>
              </a:p>
            </p:txBody>
          </p:sp>
          <p:pic>
            <p:nvPicPr>
              <p:cNvPr id="30" name="Picture 29" descr="Screen Shot 2016-11-12 at 6.07.03 PM.png">
                <a:extLst>
                  <a:ext uri="{FF2B5EF4-FFF2-40B4-BE49-F238E27FC236}">
                    <a16:creationId xmlns:a16="http://schemas.microsoft.com/office/drawing/2014/main" id="{29014EF6-CD2C-B54A-BF5E-1C7DA6CB7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275840"/>
                <a:ext cx="1216660" cy="1548028"/>
              </a:xfrm>
              <a:prstGeom prst="rect">
                <a:avLst/>
              </a:prstGeom>
            </p:spPr>
          </p:pic>
          <p:sp>
            <p:nvSpPr>
              <p:cNvPr id="31" name="TextBox 30">
                <a:extLst>
                  <a:ext uri="{FF2B5EF4-FFF2-40B4-BE49-F238E27FC236}">
                    <a16:creationId xmlns:a16="http://schemas.microsoft.com/office/drawing/2014/main" id="{8185DD5D-68CF-6D4C-B596-F30179D36D5E}"/>
                  </a:ext>
                </a:extLst>
              </p:cNvPr>
              <p:cNvSpPr txBox="1"/>
              <p:nvPr/>
            </p:nvSpPr>
            <p:spPr>
              <a:xfrm>
                <a:off x="6766560" y="1602006"/>
                <a:ext cx="1341120" cy="346627"/>
              </a:xfrm>
              <a:prstGeom prst="rect">
                <a:avLst/>
              </a:prstGeom>
              <a:noFill/>
              <a:ln>
                <a:noFill/>
              </a:ln>
            </p:spPr>
            <p:txBody>
              <a:bodyPr wrap="square" rtlCol="0">
                <a:spAutoFit/>
              </a:bodyPr>
              <a:lstStyle/>
              <a:p>
                <a:pPr algn="ctr"/>
                <a:r>
                  <a:rPr lang="en-US" dirty="0">
                    <a:latin typeface="Calibri" charset="0"/>
                    <a:ea typeface="Calibri" charset="0"/>
                    <a:cs typeface="Calibri" charset="0"/>
                  </a:rPr>
                  <a:t>Image Size</a:t>
                </a:r>
              </a:p>
            </p:txBody>
          </p:sp>
          <p:sp>
            <p:nvSpPr>
              <p:cNvPr id="32" name="TextBox 31">
                <a:extLst>
                  <a:ext uri="{FF2B5EF4-FFF2-40B4-BE49-F238E27FC236}">
                    <a16:creationId xmlns:a16="http://schemas.microsoft.com/office/drawing/2014/main" id="{B50B29F5-E78C-6747-B50B-F690C01495B4}"/>
                  </a:ext>
                </a:extLst>
              </p:cNvPr>
              <p:cNvSpPr txBox="1"/>
              <p:nvPr/>
            </p:nvSpPr>
            <p:spPr>
              <a:xfrm>
                <a:off x="6786880" y="2001520"/>
                <a:ext cx="1341120" cy="346627"/>
              </a:xfrm>
              <a:prstGeom prst="rect">
                <a:avLst/>
              </a:prstGeom>
              <a:noFill/>
            </p:spPr>
            <p:txBody>
              <a:bodyPr wrap="square" rtlCol="0">
                <a:spAutoFit/>
              </a:bodyPr>
              <a:lstStyle/>
              <a:p>
                <a:pPr algn="ctr"/>
                <a:r>
                  <a:rPr lang="en-US" dirty="0">
                    <a:latin typeface="Calibri" charset="0"/>
                    <a:ea typeface="Calibri" charset="0"/>
                    <a:cs typeface="Calibri" charset="0"/>
                  </a:rPr>
                  <a:t>Active Pixels</a:t>
                </a:r>
              </a:p>
            </p:txBody>
          </p:sp>
          <p:sp>
            <p:nvSpPr>
              <p:cNvPr id="33" name="Rectangle 32">
                <a:extLst>
                  <a:ext uri="{FF2B5EF4-FFF2-40B4-BE49-F238E27FC236}">
                    <a16:creationId xmlns:a16="http://schemas.microsoft.com/office/drawing/2014/main" id="{C0461743-7606-A843-8687-8FEAC27DFFB6}"/>
                  </a:ext>
                </a:extLst>
              </p:cNvPr>
              <p:cNvSpPr/>
              <p:nvPr/>
            </p:nvSpPr>
            <p:spPr bwMode="auto">
              <a:xfrm>
                <a:off x="6888480" y="2316480"/>
                <a:ext cx="1158240" cy="1483360"/>
              </a:xfrm>
              <a:prstGeom prst="rect">
                <a:avLst/>
              </a:prstGeom>
              <a:noFill/>
              <a:ln w="12700" cmpd="sng">
                <a:solidFill>
                  <a:schemeClr val="tx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TextBox 33">
                <a:extLst>
                  <a:ext uri="{FF2B5EF4-FFF2-40B4-BE49-F238E27FC236}">
                    <a16:creationId xmlns:a16="http://schemas.microsoft.com/office/drawing/2014/main" id="{7B8512EF-25DE-3149-867E-E1408A0C75D1}"/>
                  </a:ext>
                </a:extLst>
              </p:cNvPr>
              <p:cNvSpPr txBox="1"/>
              <p:nvPr/>
            </p:nvSpPr>
            <p:spPr>
              <a:xfrm>
                <a:off x="6197600" y="4074160"/>
                <a:ext cx="2519680" cy="346627"/>
              </a:xfrm>
              <a:prstGeom prst="rect">
                <a:avLst/>
              </a:prstGeom>
              <a:noFill/>
              <a:ln>
                <a:noFill/>
              </a:ln>
            </p:spPr>
            <p:txBody>
              <a:bodyPr wrap="square" rtlCol="0">
                <a:spAutoFit/>
              </a:bodyPr>
              <a:lstStyle/>
              <a:p>
                <a:pPr algn="ctr"/>
                <a:r>
                  <a:rPr lang="en-US" dirty="0">
                    <a:latin typeface="Calibri" charset="0"/>
                    <a:ea typeface="Calibri" charset="0"/>
                    <a:cs typeface="Calibri" charset="0"/>
                  </a:rPr>
                  <a:t>Screen Space Bounding Box</a:t>
                </a:r>
              </a:p>
            </p:txBody>
          </p:sp>
        </p:grpSp>
        <p:grpSp>
          <p:nvGrpSpPr>
            <p:cNvPr id="18" name="Group 17">
              <a:extLst>
                <a:ext uri="{FF2B5EF4-FFF2-40B4-BE49-F238E27FC236}">
                  <a16:creationId xmlns:a16="http://schemas.microsoft.com/office/drawing/2014/main" id="{1A48007B-254D-1F48-A29F-28CD363459FA}"/>
                </a:ext>
              </a:extLst>
            </p:cNvPr>
            <p:cNvGrpSpPr/>
            <p:nvPr/>
          </p:nvGrpSpPr>
          <p:grpSpPr>
            <a:xfrm>
              <a:off x="4234388" y="1696983"/>
              <a:ext cx="1818640" cy="2869154"/>
              <a:chOff x="3942080" y="1795882"/>
              <a:chExt cx="1818640" cy="2869154"/>
            </a:xfrm>
          </p:grpSpPr>
          <p:grpSp>
            <p:nvGrpSpPr>
              <p:cNvPr id="19" name="Group 18">
                <a:extLst>
                  <a:ext uri="{FF2B5EF4-FFF2-40B4-BE49-F238E27FC236}">
                    <a16:creationId xmlns:a16="http://schemas.microsoft.com/office/drawing/2014/main" id="{86B55168-52F6-EC4A-B95B-472A6F94356F}"/>
                  </a:ext>
                </a:extLst>
              </p:cNvPr>
              <p:cNvGrpSpPr/>
              <p:nvPr/>
            </p:nvGrpSpPr>
            <p:grpSpPr>
              <a:xfrm>
                <a:off x="3942080" y="1795882"/>
                <a:ext cx="1818640" cy="2382418"/>
                <a:chOff x="3962400" y="2100682"/>
                <a:chExt cx="1818640" cy="2382418"/>
              </a:xfrm>
            </p:grpSpPr>
            <p:grpSp>
              <p:nvGrpSpPr>
                <p:cNvPr id="24" name="Group 23">
                  <a:extLst>
                    <a:ext uri="{FF2B5EF4-FFF2-40B4-BE49-F238E27FC236}">
                      <a16:creationId xmlns:a16="http://schemas.microsoft.com/office/drawing/2014/main" id="{45A97CE8-FA46-F84F-821F-0A7EF555E102}"/>
                    </a:ext>
                  </a:extLst>
                </p:cNvPr>
                <p:cNvGrpSpPr/>
                <p:nvPr/>
              </p:nvGrpSpPr>
              <p:grpSpPr>
                <a:xfrm>
                  <a:off x="3962400" y="2100682"/>
                  <a:ext cx="1818640" cy="2382418"/>
                  <a:chOff x="2153920" y="2131162"/>
                  <a:chExt cx="1818640" cy="2382418"/>
                </a:xfrm>
              </p:grpSpPr>
              <p:pic>
                <p:nvPicPr>
                  <p:cNvPr id="26" name="Picture 25" descr="Screen Shot 2016-11-12 at 6.38.40 PM.png">
                    <a:extLst>
                      <a:ext uri="{FF2B5EF4-FFF2-40B4-BE49-F238E27FC236}">
                        <a16:creationId xmlns:a16="http://schemas.microsoft.com/office/drawing/2014/main" id="{C6CEA06A-804C-B046-B518-0E974B4B6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920" y="2131162"/>
                    <a:ext cx="1818640" cy="2382418"/>
                  </a:xfrm>
                  <a:prstGeom prst="rect">
                    <a:avLst/>
                  </a:prstGeom>
                </p:spPr>
              </p:pic>
              <p:sp>
                <p:nvSpPr>
                  <p:cNvPr id="27" name="Rectangle 26">
                    <a:extLst>
                      <a:ext uri="{FF2B5EF4-FFF2-40B4-BE49-F238E27FC236}">
                        <a16:creationId xmlns:a16="http://schemas.microsoft.com/office/drawing/2014/main" id="{F9040F10-2B7B-0440-89A7-7F320334F68D}"/>
                      </a:ext>
                    </a:extLst>
                  </p:cNvPr>
                  <p:cNvSpPr/>
                  <p:nvPr/>
                </p:nvSpPr>
                <p:spPr bwMode="auto">
                  <a:xfrm>
                    <a:off x="2194560" y="2143760"/>
                    <a:ext cx="355600" cy="325120"/>
                  </a:xfrm>
                  <a:prstGeom prst="rect">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5" name="TextBox 24">
                  <a:extLst>
                    <a:ext uri="{FF2B5EF4-FFF2-40B4-BE49-F238E27FC236}">
                      <a16:creationId xmlns:a16="http://schemas.microsoft.com/office/drawing/2014/main" id="{3109FF24-A483-E941-92F6-5F01D783D45F}"/>
                    </a:ext>
                  </a:extLst>
                </p:cNvPr>
                <p:cNvSpPr txBox="1"/>
                <p:nvPr/>
              </p:nvSpPr>
              <p:spPr>
                <a:xfrm>
                  <a:off x="4815840" y="3291840"/>
                  <a:ext cx="364202" cy="523220"/>
                </a:xfrm>
                <a:prstGeom prst="rect">
                  <a:avLst/>
                </a:prstGeom>
                <a:noFill/>
              </p:spPr>
              <p:txBody>
                <a:bodyPr wrap="none" rtlCol="0">
                  <a:spAutoFit/>
                </a:bodyPr>
                <a:lstStyle/>
                <a:p>
                  <a:r>
                    <a:rPr lang="en-US" sz="2800" dirty="0"/>
                    <a:t>x</a:t>
                  </a:r>
                </a:p>
              </p:txBody>
            </p:sp>
          </p:grpSp>
          <p:sp>
            <p:nvSpPr>
              <p:cNvPr id="20" name="TextBox 19">
                <a:extLst>
                  <a:ext uri="{FF2B5EF4-FFF2-40B4-BE49-F238E27FC236}">
                    <a16:creationId xmlns:a16="http://schemas.microsoft.com/office/drawing/2014/main" id="{68997B60-A483-2149-A881-05D58CDE6EA4}"/>
                  </a:ext>
                </a:extLst>
              </p:cNvPr>
              <p:cNvSpPr txBox="1"/>
              <p:nvPr/>
            </p:nvSpPr>
            <p:spPr>
              <a:xfrm>
                <a:off x="4180840" y="4120326"/>
                <a:ext cx="1341120" cy="544710"/>
              </a:xfrm>
              <a:prstGeom prst="rect">
                <a:avLst/>
              </a:prstGeom>
              <a:noFill/>
              <a:ln>
                <a:noFill/>
              </a:ln>
            </p:spPr>
            <p:txBody>
              <a:bodyPr wrap="square" rtlCol="0">
                <a:spAutoFit/>
              </a:bodyPr>
              <a:lstStyle/>
              <a:p>
                <a:pPr algn="ctr"/>
                <a:r>
                  <a:rPr lang="en-US" dirty="0">
                    <a:latin typeface="Calibri" charset="0"/>
                    <a:ea typeface="Calibri" charset="0"/>
                    <a:cs typeface="Calibri" charset="0"/>
                  </a:rPr>
                  <a:t>Sample Along The Ray</a:t>
                </a:r>
              </a:p>
            </p:txBody>
          </p:sp>
          <p:sp>
            <p:nvSpPr>
              <p:cNvPr id="21" name="TextBox 20">
                <a:extLst>
                  <a:ext uri="{FF2B5EF4-FFF2-40B4-BE49-F238E27FC236}">
                    <a16:creationId xmlns:a16="http://schemas.microsoft.com/office/drawing/2014/main" id="{DB389D37-FF1E-EE4B-9996-09E2A9CABE17}"/>
                  </a:ext>
                </a:extLst>
              </p:cNvPr>
              <p:cNvSpPr txBox="1"/>
              <p:nvPr/>
            </p:nvSpPr>
            <p:spPr>
              <a:xfrm>
                <a:off x="4795520" y="2611120"/>
                <a:ext cx="364202" cy="523220"/>
              </a:xfrm>
              <a:prstGeom prst="rect">
                <a:avLst/>
              </a:prstGeom>
              <a:noFill/>
            </p:spPr>
            <p:txBody>
              <a:bodyPr wrap="none" rtlCol="0">
                <a:spAutoFit/>
              </a:bodyPr>
              <a:lstStyle/>
              <a:p>
                <a:r>
                  <a:rPr lang="en-US" sz="2800" dirty="0"/>
                  <a:t>x</a:t>
                </a:r>
              </a:p>
            </p:txBody>
          </p:sp>
          <p:sp>
            <p:nvSpPr>
              <p:cNvPr id="22" name="TextBox 21">
                <a:extLst>
                  <a:ext uri="{FF2B5EF4-FFF2-40B4-BE49-F238E27FC236}">
                    <a16:creationId xmlns:a16="http://schemas.microsoft.com/office/drawing/2014/main" id="{F2B93AFD-534E-1E43-AB47-53A370379226}"/>
                  </a:ext>
                </a:extLst>
              </p:cNvPr>
              <p:cNvSpPr txBox="1"/>
              <p:nvPr/>
            </p:nvSpPr>
            <p:spPr>
              <a:xfrm>
                <a:off x="4785360" y="2245360"/>
                <a:ext cx="364202" cy="523220"/>
              </a:xfrm>
              <a:prstGeom prst="rect">
                <a:avLst/>
              </a:prstGeom>
              <a:noFill/>
            </p:spPr>
            <p:txBody>
              <a:bodyPr wrap="none" rtlCol="0">
                <a:spAutoFit/>
              </a:bodyPr>
              <a:lstStyle/>
              <a:p>
                <a:r>
                  <a:rPr lang="en-US" sz="2800" dirty="0"/>
                  <a:t>x</a:t>
                </a:r>
              </a:p>
            </p:txBody>
          </p:sp>
          <p:sp>
            <p:nvSpPr>
              <p:cNvPr id="23" name="TextBox 22">
                <a:extLst>
                  <a:ext uri="{FF2B5EF4-FFF2-40B4-BE49-F238E27FC236}">
                    <a16:creationId xmlns:a16="http://schemas.microsoft.com/office/drawing/2014/main" id="{B7C20E2B-62FC-5F49-8EDB-D7CFB63EEEF0}"/>
                  </a:ext>
                </a:extLst>
              </p:cNvPr>
              <p:cNvSpPr txBox="1"/>
              <p:nvPr/>
            </p:nvSpPr>
            <p:spPr>
              <a:xfrm>
                <a:off x="4795520" y="1849120"/>
                <a:ext cx="364202" cy="523220"/>
              </a:xfrm>
              <a:prstGeom prst="rect">
                <a:avLst/>
              </a:prstGeom>
              <a:noFill/>
            </p:spPr>
            <p:txBody>
              <a:bodyPr wrap="none" rtlCol="0">
                <a:spAutoFit/>
              </a:bodyPr>
              <a:lstStyle/>
              <a:p>
                <a:r>
                  <a:rPr lang="en-US" sz="2800" dirty="0"/>
                  <a:t>x</a:t>
                </a:r>
              </a:p>
            </p:txBody>
          </p:sp>
        </p:grpSp>
      </p:grpSp>
    </p:spTree>
    <p:extLst>
      <p:ext uri="{BB962C8B-B14F-4D97-AF65-F5344CB8AC3E}">
        <p14:creationId xmlns:p14="http://schemas.microsoft.com/office/powerpoint/2010/main" val="2041284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410E0D8-5531-0449-9B4A-EC4634C9112B}"/>
              </a:ext>
            </a:extLst>
          </p:cNvPr>
          <p:cNvSpPr>
            <a:spLocks noGrp="1"/>
          </p:cNvSpPr>
          <p:nvPr>
            <p:ph idx="1"/>
          </p:nvPr>
        </p:nvSpPr>
        <p:spPr>
          <a:xfrm>
            <a:off x="609599" y="1441524"/>
            <a:ext cx="11172669" cy="4906889"/>
          </a:xfrm>
        </p:spPr>
        <p:txBody>
          <a:bodyPr>
            <a:normAutofit/>
          </a:bodyPr>
          <a:lstStyle/>
          <a:p>
            <a:r>
              <a:rPr lang="en-US" dirty="0"/>
              <a:t>Power becoming an increasingly scarce resource</a:t>
            </a:r>
          </a:p>
          <a:p>
            <a:pPr lvl="1"/>
            <a:r>
              <a:rPr lang="en-US" sz="2400" dirty="0"/>
              <a:t>Expensive cost </a:t>
            </a:r>
          </a:p>
          <a:p>
            <a:pPr lvl="1"/>
            <a:r>
              <a:rPr lang="en-US" sz="2400" dirty="0"/>
              <a:t>Limitations enforced by supercomputer facilities</a:t>
            </a:r>
          </a:p>
          <a:p>
            <a:pPr marL="342900" lvl="1" indent="0">
              <a:buNone/>
            </a:pPr>
            <a:endParaRPr lang="en-US" sz="2400" dirty="0"/>
          </a:p>
          <a:p>
            <a:r>
              <a:rPr lang="en-US" dirty="0"/>
              <a:t>Target is 20-40 MW system power usage for 1 Exaflop (</a:t>
            </a:r>
            <a:r>
              <a:rPr lang="en-US" dirty="0" err="1"/>
              <a:t>SciDAC</a:t>
            </a:r>
            <a:r>
              <a:rPr lang="en-US" dirty="0"/>
              <a:t> 2016)</a:t>
            </a:r>
          </a:p>
          <a:p>
            <a:pPr lvl="1"/>
            <a:r>
              <a:rPr lang="en-US" sz="2400" dirty="0"/>
              <a:t>Need to effectively schedule limited power resources</a:t>
            </a:r>
          </a:p>
          <a:p>
            <a:pPr lvl="1"/>
            <a:endParaRPr lang="en-US" sz="2400" dirty="0"/>
          </a:p>
          <a:p>
            <a:r>
              <a:rPr lang="en-US" b="1" u="sng" dirty="0"/>
              <a:t>Important premise for this research</a:t>
            </a:r>
            <a:r>
              <a:rPr lang="en-US" dirty="0"/>
              <a:t>: To meet power consumption goals at </a:t>
            </a:r>
            <a:r>
              <a:rPr lang="en-US" dirty="0" err="1"/>
              <a:t>exascale</a:t>
            </a:r>
            <a:r>
              <a:rPr lang="en-US" dirty="0"/>
              <a:t>, need to innovate power-efficient techniques not only in hardware, </a:t>
            </a:r>
            <a:r>
              <a:rPr lang="en-US" u="sng" dirty="0"/>
              <a:t>but also in software</a:t>
            </a:r>
          </a:p>
          <a:p>
            <a:endParaRPr lang="en-US" dirty="0"/>
          </a:p>
        </p:txBody>
      </p:sp>
      <p:sp>
        <p:nvSpPr>
          <p:cNvPr id="4" name="Title 3">
            <a:extLst>
              <a:ext uri="{FF2B5EF4-FFF2-40B4-BE49-F238E27FC236}">
                <a16:creationId xmlns:a16="http://schemas.microsoft.com/office/drawing/2014/main" id="{6C12E34F-EC44-E049-8DD2-B02D0837490C}"/>
              </a:ext>
            </a:extLst>
          </p:cNvPr>
          <p:cNvSpPr>
            <a:spLocks noGrp="1"/>
          </p:cNvSpPr>
          <p:nvPr>
            <p:ph type="title"/>
          </p:nvPr>
        </p:nvSpPr>
        <p:spPr/>
        <p:txBody>
          <a:bodyPr/>
          <a:lstStyle/>
          <a:p>
            <a:r>
              <a:rPr lang="en-US" dirty="0"/>
              <a:t>Total system power usage and costs are rising</a:t>
            </a:r>
          </a:p>
        </p:txBody>
      </p:sp>
    </p:spTree>
    <p:extLst>
      <p:ext uri="{BB962C8B-B14F-4D97-AF65-F5344CB8AC3E}">
        <p14:creationId xmlns:p14="http://schemas.microsoft.com/office/powerpoint/2010/main" val="414923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27078-A845-AC4B-B815-C79C4F29B0E8}"/>
              </a:ext>
            </a:extLst>
          </p:cNvPr>
          <p:cNvSpPr>
            <a:spLocks noGrp="1"/>
          </p:cNvSpPr>
          <p:nvPr>
            <p:ph idx="1"/>
          </p:nvPr>
        </p:nvSpPr>
        <p:spPr/>
        <p:txBody>
          <a:bodyPr/>
          <a:lstStyle/>
          <a:p>
            <a:r>
              <a:rPr lang="en-US" dirty="0"/>
              <a:t>Massively distributed bulk-synchronous applications</a:t>
            </a:r>
          </a:p>
          <a:p>
            <a:r>
              <a:rPr lang="en-US" dirty="0"/>
              <a:t>Global synchronization barriers at computation milestones</a:t>
            </a:r>
          </a:p>
          <a:p>
            <a:r>
              <a:rPr lang="en-US" dirty="0"/>
              <a:t>Load imbalance manifestation: manufacturing variation, OS                                                  jitter, problem does not divide evenly, etc.</a:t>
            </a:r>
          </a:p>
          <a:p>
            <a:r>
              <a:rPr lang="en-US" dirty="0"/>
              <a:t>Performance determined by last compute	                                                                          unit to arrive at the barrier</a:t>
            </a:r>
          </a:p>
          <a:p>
            <a:pPr lvl="1"/>
            <a:r>
              <a:rPr lang="en-US" sz="2400" dirty="0"/>
              <a:t>Speed up slower processors</a:t>
            </a:r>
          </a:p>
          <a:p>
            <a:pPr lvl="1"/>
            <a:r>
              <a:rPr lang="en-US" sz="2400" dirty="0"/>
              <a:t>Slow down faster processors </a:t>
            </a:r>
          </a:p>
        </p:txBody>
      </p:sp>
      <p:sp>
        <p:nvSpPr>
          <p:cNvPr id="3" name="Title 2">
            <a:extLst>
              <a:ext uri="{FF2B5EF4-FFF2-40B4-BE49-F238E27FC236}">
                <a16:creationId xmlns:a16="http://schemas.microsoft.com/office/drawing/2014/main" id="{5D96E2E5-6EBA-C749-BF7E-49F1A952AF20}"/>
              </a:ext>
            </a:extLst>
          </p:cNvPr>
          <p:cNvSpPr>
            <a:spLocks noGrp="1"/>
          </p:cNvSpPr>
          <p:nvPr>
            <p:ph type="title"/>
          </p:nvPr>
        </p:nvSpPr>
        <p:spPr/>
        <p:txBody>
          <a:bodyPr/>
          <a:lstStyle/>
          <a:p>
            <a:r>
              <a:rPr lang="en-US" dirty="0"/>
              <a:t>Load imbalances pose a performance challenge</a:t>
            </a:r>
          </a:p>
        </p:txBody>
      </p:sp>
      <p:pic>
        <p:nvPicPr>
          <p:cNvPr id="4" name="Picture 3">
            <a:extLst>
              <a:ext uri="{FF2B5EF4-FFF2-40B4-BE49-F238E27FC236}">
                <a16:creationId xmlns:a16="http://schemas.microsoft.com/office/drawing/2014/main" id="{E7B3532A-729F-204F-8744-EE804DC6D083}"/>
              </a:ext>
            </a:extLst>
          </p:cNvPr>
          <p:cNvPicPr>
            <a:picLocks noChangeAspect="1"/>
          </p:cNvPicPr>
          <p:nvPr/>
        </p:nvPicPr>
        <p:blipFill>
          <a:blip r:embed="rId2"/>
          <a:stretch>
            <a:fillRect/>
          </a:stretch>
        </p:blipFill>
        <p:spPr>
          <a:xfrm>
            <a:off x="10103884" y="31340"/>
            <a:ext cx="2088116" cy="1385117"/>
          </a:xfrm>
          <a:prstGeom prst="rect">
            <a:avLst/>
          </a:prstGeom>
        </p:spPr>
      </p:pic>
      <p:grpSp>
        <p:nvGrpSpPr>
          <p:cNvPr id="25" name="Group 24">
            <a:extLst>
              <a:ext uri="{FF2B5EF4-FFF2-40B4-BE49-F238E27FC236}">
                <a16:creationId xmlns:a16="http://schemas.microsoft.com/office/drawing/2014/main" id="{CB245B13-B869-8642-9D30-3B67A122A6E3}"/>
              </a:ext>
            </a:extLst>
          </p:cNvPr>
          <p:cNvGrpSpPr>
            <a:grpSpLocks noChangeAspect="1"/>
          </p:cNvGrpSpPr>
          <p:nvPr/>
        </p:nvGrpSpPr>
        <p:grpSpPr>
          <a:xfrm>
            <a:off x="5916330" y="3279966"/>
            <a:ext cx="6485715" cy="3068447"/>
            <a:chOff x="8261436" y="4866640"/>
            <a:chExt cx="5745606" cy="2718295"/>
          </a:xfrm>
        </p:grpSpPr>
        <p:pic>
          <p:nvPicPr>
            <p:cNvPr id="16" name="Picture 15" descr="bulksync_mine.png">
              <a:extLst>
                <a:ext uri="{FF2B5EF4-FFF2-40B4-BE49-F238E27FC236}">
                  <a16:creationId xmlns:a16="http://schemas.microsoft.com/office/drawing/2014/main" id="{F90B8CBB-A36D-6642-AE85-7EB01E746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1436" y="4866640"/>
              <a:ext cx="5315712" cy="2639568"/>
            </a:xfrm>
            <a:prstGeom prst="rect">
              <a:avLst/>
            </a:prstGeom>
          </p:spPr>
        </p:pic>
        <p:cxnSp>
          <p:nvCxnSpPr>
            <p:cNvPr id="17" name="Straight Arrow Connector 16">
              <a:extLst>
                <a:ext uri="{FF2B5EF4-FFF2-40B4-BE49-F238E27FC236}">
                  <a16:creationId xmlns:a16="http://schemas.microsoft.com/office/drawing/2014/main" id="{24584FF6-4456-0848-A2BC-8DAE7634FF31}"/>
                </a:ext>
              </a:extLst>
            </p:cNvPr>
            <p:cNvCxnSpPr/>
            <p:nvPr/>
          </p:nvCxnSpPr>
          <p:spPr>
            <a:xfrm flipH="1">
              <a:off x="12292089" y="5061857"/>
              <a:ext cx="108585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48DE48F-0466-E54C-9E3C-6CFA35D09DBA}"/>
                </a:ext>
              </a:extLst>
            </p:cNvPr>
            <p:cNvCxnSpPr/>
            <p:nvPr/>
          </p:nvCxnSpPr>
          <p:spPr>
            <a:xfrm flipH="1">
              <a:off x="11170860" y="6063343"/>
              <a:ext cx="100584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528DF13-8866-5F44-8B10-CBA15A1EFB37}"/>
                </a:ext>
              </a:extLst>
            </p:cNvPr>
            <p:cNvCxnSpPr/>
            <p:nvPr/>
          </p:nvCxnSpPr>
          <p:spPr>
            <a:xfrm flipH="1">
              <a:off x="9995203" y="5589814"/>
              <a:ext cx="108585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949D7F8-DCCC-8B4D-B9EF-D13A09A8843F}"/>
                </a:ext>
              </a:extLst>
            </p:cNvPr>
            <p:cNvCxnSpPr/>
            <p:nvPr/>
          </p:nvCxnSpPr>
          <p:spPr>
            <a:xfrm flipH="1">
              <a:off x="8819546" y="6618514"/>
              <a:ext cx="108585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0FB5C3F-7770-284E-BED3-E195F104B455}"/>
                </a:ext>
              </a:extLst>
            </p:cNvPr>
            <p:cNvCxnSpPr/>
            <p:nvPr/>
          </p:nvCxnSpPr>
          <p:spPr>
            <a:xfrm flipH="1">
              <a:off x="12256011" y="5061857"/>
              <a:ext cx="3275" cy="102412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6D9CB17-043D-6646-B0F9-F37545BE2E26}"/>
                </a:ext>
              </a:extLst>
            </p:cNvPr>
            <p:cNvCxnSpPr/>
            <p:nvPr/>
          </p:nvCxnSpPr>
          <p:spPr>
            <a:xfrm flipH="1">
              <a:off x="9962400" y="5594386"/>
              <a:ext cx="3275" cy="102412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005EF53-79B3-1D41-B821-15D11B5A7482}"/>
                </a:ext>
              </a:extLst>
            </p:cNvPr>
            <p:cNvCxnSpPr/>
            <p:nvPr/>
          </p:nvCxnSpPr>
          <p:spPr>
            <a:xfrm flipV="1">
              <a:off x="11121020" y="5572397"/>
              <a:ext cx="2867" cy="54864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3DE6A56-5B36-D04E-8F53-AF2620C9C170}"/>
                </a:ext>
              </a:extLst>
            </p:cNvPr>
            <p:cNvSpPr txBox="1"/>
            <p:nvPr/>
          </p:nvSpPr>
          <p:spPr>
            <a:xfrm>
              <a:off x="12003767" y="7184825"/>
              <a:ext cx="2003275" cy="400110"/>
            </a:xfrm>
            <a:prstGeom prst="rect">
              <a:avLst/>
            </a:prstGeom>
            <a:noFill/>
          </p:spPr>
          <p:txBody>
            <a:bodyPr wrap="square" rtlCol="0">
              <a:spAutoFit/>
            </a:bodyPr>
            <a:lstStyle/>
            <a:p>
              <a:r>
                <a:rPr lang="en-US" sz="2000" b="1" dirty="0">
                  <a:solidFill>
                    <a:srgbClr val="FF0000"/>
                  </a:solidFill>
                </a:rPr>
                <a:t>Critical Path</a:t>
              </a:r>
            </a:p>
          </p:txBody>
        </p:sp>
      </p:grpSp>
    </p:spTree>
    <p:extLst>
      <p:ext uri="{BB962C8B-B14F-4D97-AF65-F5344CB8AC3E}">
        <p14:creationId xmlns:p14="http://schemas.microsoft.com/office/powerpoint/2010/main" val="2790956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A04A4A-18E7-A948-8271-ED100123E065}"/>
              </a:ext>
            </a:extLst>
          </p:cNvPr>
          <p:cNvSpPr>
            <a:spLocks noGrp="1"/>
          </p:cNvSpPr>
          <p:nvPr>
            <p:ph idx="1"/>
          </p:nvPr>
        </p:nvSpPr>
        <p:spPr/>
        <p:txBody>
          <a:bodyPr/>
          <a:lstStyle/>
          <a:p>
            <a:r>
              <a:rPr lang="en-US" dirty="0"/>
              <a:t>Improve application performance by leveraging fine-grained power management capabilities within a node</a:t>
            </a:r>
          </a:p>
          <a:p>
            <a:r>
              <a:rPr lang="en-US" dirty="0"/>
              <a:t>Track thread progress within a loop, assign relative frequencies to each thread, check progress</a:t>
            </a:r>
          </a:p>
          <a:p>
            <a:r>
              <a:rPr lang="en-US" dirty="0"/>
              <a:t>Idea: Should be able to request higher than expected frequency</a:t>
            </a:r>
          </a:p>
          <a:p>
            <a:r>
              <a:rPr lang="en-US" dirty="0"/>
              <a:t>Prototyping work influenced next generation architectures</a:t>
            </a:r>
          </a:p>
        </p:txBody>
      </p:sp>
      <p:sp>
        <p:nvSpPr>
          <p:cNvPr id="3" name="Title 2">
            <a:extLst>
              <a:ext uri="{FF2B5EF4-FFF2-40B4-BE49-F238E27FC236}">
                <a16:creationId xmlns:a16="http://schemas.microsoft.com/office/drawing/2014/main" id="{FDB4B8AF-ABE1-2542-98B5-B1CB4193D82E}"/>
              </a:ext>
            </a:extLst>
          </p:cNvPr>
          <p:cNvSpPr>
            <a:spLocks noGrp="1"/>
          </p:cNvSpPr>
          <p:nvPr>
            <p:ph type="title"/>
          </p:nvPr>
        </p:nvSpPr>
        <p:spPr/>
        <p:txBody>
          <a:bodyPr/>
          <a:lstStyle/>
          <a:p>
            <a:r>
              <a:rPr lang="en-US" dirty="0"/>
              <a:t>Improving performance with intra-node power                management</a:t>
            </a:r>
          </a:p>
        </p:txBody>
      </p:sp>
      <p:pic>
        <p:nvPicPr>
          <p:cNvPr id="4" name="Picture 3">
            <a:extLst>
              <a:ext uri="{FF2B5EF4-FFF2-40B4-BE49-F238E27FC236}">
                <a16:creationId xmlns:a16="http://schemas.microsoft.com/office/drawing/2014/main" id="{1881DDB3-7B84-AA4A-ABA5-9D3C191CA00A}"/>
              </a:ext>
            </a:extLst>
          </p:cNvPr>
          <p:cNvPicPr>
            <a:picLocks noChangeAspect="1"/>
          </p:cNvPicPr>
          <p:nvPr/>
        </p:nvPicPr>
        <p:blipFill>
          <a:blip r:embed="rId2"/>
          <a:stretch>
            <a:fillRect/>
          </a:stretch>
        </p:blipFill>
        <p:spPr>
          <a:xfrm>
            <a:off x="10103884" y="31340"/>
            <a:ext cx="2088116" cy="1385117"/>
          </a:xfrm>
          <a:prstGeom prst="rect">
            <a:avLst/>
          </a:prstGeom>
        </p:spPr>
      </p:pic>
      <p:sp>
        <p:nvSpPr>
          <p:cNvPr id="5" name="TextBox 4">
            <a:extLst>
              <a:ext uri="{FF2B5EF4-FFF2-40B4-BE49-F238E27FC236}">
                <a16:creationId xmlns:a16="http://schemas.microsoft.com/office/drawing/2014/main" id="{FB92A160-3E56-454E-B065-EE603C6751BA}"/>
              </a:ext>
            </a:extLst>
          </p:cNvPr>
          <p:cNvSpPr txBox="1"/>
          <p:nvPr/>
        </p:nvSpPr>
        <p:spPr>
          <a:xfrm>
            <a:off x="0" y="5702082"/>
            <a:ext cx="12192000" cy="646331"/>
          </a:xfrm>
          <a:prstGeom prst="rect">
            <a:avLst/>
          </a:prstGeom>
          <a:solidFill>
            <a:schemeClr val="bg1"/>
          </a:solidFill>
        </p:spPr>
        <p:txBody>
          <a:bodyPr wrap="square" rtlCol="0">
            <a:spAutoFit/>
          </a:bodyPr>
          <a:lstStyle/>
          <a:p>
            <a:r>
              <a:rPr lang="en-US" dirty="0"/>
              <a:t>Labasan et al. Mitigating load imbalances through hierarchical performance balancing. US Patent Application No: US20170277576A1. Pending patent.</a:t>
            </a:r>
          </a:p>
        </p:txBody>
      </p:sp>
    </p:spTree>
    <p:extLst>
      <p:ext uri="{BB962C8B-B14F-4D97-AF65-F5344CB8AC3E}">
        <p14:creationId xmlns:p14="http://schemas.microsoft.com/office/powerpoint/2010/main" val="381397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4F0C8E-EFB4-D748-B50A-B2DC320AA5BC}"/>
              </a:ext>
            </a:extLst>
          </p:cNvPr>
          <p:cNvSpPr>
            <a:spLocks noGrp="1"/>
          </p:cNvSpPr>
          <p:nvPr>
            <p:ph idx="1"/>
          </p:nvPr>
        </p:nvSpPr>
        <p:spPr/>
        <p:txBody>
          <a:bodyPr>
            <a:normAutofit/>
          </a:bodyPr>
          <a:lstStyle/>
          <a:p>
            <a:r>
              <a:rPr lang="en-US" dirty="0"/>
              <a:t>Central manager coordinating power allocations across system</a:t>
            </a:r>
          </a:p>
          <a:p>
            <a:pPr marL="57150" indent="0">
              <a:buNone/>
            </a:pPr>
            <a:endParaRPr lang="en-US" dirty="0"/>
          </a:p>
          <a:p>
            <a:r>
              <a:rPr lang="en-US" dirty="0"/>
              <a:t>Lots of research focusing on simulations under a power limit</a:t>
            </a:r>
          </a:p>
          <a:p>
            <a:endParaRPr lang="en-US" dirty="0"/>
          </a:p>
          <a:p>
            <a:r>
              <a:rPr lang="en-US" dirty="0"/>
              <a:t>We are moving towards a workflow where the visualization and analysis are concurrently running with the simulation</a:t>
            </a:r>
          </a:p>
          <a:p>
            <a:endParaRPr lang="en-US" dirty="0"/>
          </a:p>
          <a:p>
            <a:r>
              <a:rPr lang="en-US" b="1" u="sng" dirty="0"/>
              <a:t>This research</a:t>
            </a:r>
            <a:r>
              <a:rPr lang="en-US" dirty="0"/>
              <a:t>: visualization component under a power limit</a:t>
            </a:r>
          </a:p>
          <a:p>
            <a:endParaRPr lang="en-US" dirty="0"/>
          </a:p>
        </p:txBody>
      </p:sp>
      <p:sp>
        <p:nvSpPr>
          <p:cNvPr id="3" name="Title 2">
            <a:extLst>
              <a:ext uri="{FF2B5EF4-FFF2-40B4-BE49-F238E27FC236}">
                <a16:creationId xmlns:a16="http://schemas.microsoft.com/office/drawing/2014/main" id="{733573C0-D0D9-2943-8E72-B84B18BB20AD}"/>
              </a:ext>
            </a:extLst>
          </p:cNvPr>
          <p:cNvSpPr>
            <a:spLocks noGrp="1"/>
          </p:cNvSpPr>
          <p:nvPr>
            <p:ph type="title"/>
          </p:nvPr>
        </p:nvSpPr>
        <p:spPr/>
        <p:txBody>
          <a:bodyPr/>
          <a:lstStyle/>
          <a:p>
            <a:r>
              <a:rPr lang="en-US" dirty="0"/>
              <a:t>In a power-limited environment, performance of visualization routines will be affected</a:t>
            </a:r>
          </a:p>
        </p:txBody>
      </p:sp>
    </p:spTree>
    <p:extLst>
      <p:ext uri="{BB962C8B-B14F-4D97-AF65-F5344CB8AC3E}">
        <p14:creationId xmlns:p14="http://schemas.microsoft.com/office/powerpoint/2010/main" val="404867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7E9C1D-A658-3C41-B13D-CCA94EE04AA9}"/>
              </a:ext>
            </a:extLst>
          </p:cNvPr>
          <p:cNvSpPr>
            <a:spLocks noGrp="1"/>
          </p:cNvSpPr>
          <p:nvPr>
            <p:ph idx="1"/>
          </p:nvPr>
        </p:nvSpPr>
        <p:spPr/>
        <p:txBody>
          <a:bodyPr>
            <a:normAutofit/>
          </a:bodyPr>
          <a:lstStyle/>
          <a:p>
            <a:r>
              <a:rPr lang="en-US" dirty="0"/>
              <a:t>#1: Visualization is important for scientific insight</a:t>
            </a:r>
          </a:p>
          <a:p>
            <a:endParaRPr lang="en-US" dirty="0"/>
          </a:p>
          <a:p>
            <a:r>
              <a:rPr lang="en-US" dirty="0"/>
              <a:t>#2: Visualization can use significant resources on the HPC resource (10%-20% of the total runtime), meaning optimizing visualization will be beneficial</a:t>
            </a:r>
          </a:p>
          <a:p>
            <a:endParaRPr lang="en-US" dirty="0"/>
          </a:p>
          <a:p>
            <a:r>
              <a:rPr lang="en-US" dirty="0"/>
              <a:t>#3: The computing workload for visualization is different than that of simulation</a:t>
            </a:r>
          </a:p>
          <a:p>
            <a:pPr lvl="1"/>
            <a:r>
              <a:rPr lang="en-US" sz="2400" dirty="0"/>
              <a:t>Lots of operations (</a:t>
            </a:r>
            <a:r>
              <a:rPr lang="en-US" sz="2400" i="1" dirty="0"/>
              <a:t>e.g.</a:t>
            </a:r>
            <a:r>
              <a:rPr lang="en-US" sz="2400" dirty="0"/>
              <a:t>, </a:t>
            </a:r>
            <a:r>
              <a:rPr lang="en-US" sz="2400" dirty="0" err="1"/>
              <a:t>isovolume</a:t>
            </a:r>
            <a:r>
              <a:rPr lang="en-US" sz="2400" dirty="0"/>
              <a:t>, contour, clip, ray tracing)</a:t>
            </a:r>
          </a:p>
          <a:p>
            <a:pPr lvl="1"/>
            <a:r>
              <a:rPr lang="en-US" sz="2400" dirty="0"/>
              <a:t>Data intensive, not compute intensive</a:t>
            </a:r>
          </a:p>
          <a:p>
            <a:pPr lvl="1"/>
            <a:r>
              <a:rPr lang="en-US" sz="2400" dirty="0"/>
              <a:t>Can be highly variable and imbalanced</a:t>
            </a:r>
          </a:p>
          <a:p>
            <a:pPr marL="57150" indent="0">
              <a:buNone/>
            </a:pPr>
            <a:endParaRPr lang="en-US" dirty="0"/>
          </a:p>
        </p:txBody>
      </p:sp>
      <p:sp>
        <p:nvSpPr>
          <p:cNvPr id="3" name="Title 2">
            <a:extLst>
              <a:ext uri="{FF2B5EF4-FFF2-40B4-BE49-F238E27FC236}">
                <a16:creationId xmlns:a16="http://schemas.microsoft.com/office/drawing/2014/main" id="{5FCFA1E4-C3AF-8941-8DEB-6615187ECD70}"/>
              </a:ext>
            </a:extLst>
          </p:cNvPr>
          <p:cNvSpPr>
            <a:spLocks noGrp="1"/>
          </p:cNvSpPr>
          <p:nvPr>
            <p:ph type="title"/>
          </p:nvPr>
        </p:nvSpPr>
        <p:spPr>
          <a:xfrm>
            <a:off x="609600" y="219514"/>
            <a:ext cx="11247620" cy="1008771"/>
          </a:xfrm>
        </p:spPr>
        <p:txBody>
          <a:bodyPr/>
          <a:lstStyle/>
          <a:p>
            <a:r>
              <a:rPr lang="en-US" dirty="0"/>
              <a:t>Visualization in a power-limited environment is an important topic</a:t>
            </a:r>
          </a:p>
        </p:txBody>
      </p:sp>
    </p:spTree>
    <p:extLst>
      <p:ext uri="{BB962C8B-B14F-4D97-AF65-F5344CB8AC3E}">
        <p14:creationId xmlns:p14="http://schemas.microsoft.com/office/powerpoint/2010/main" val="2731448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7F5D5172-1F7E-D846-A9E1-BEAB071B2E53}" vid="{90A3A679-CD9F-E24F-8E06-2B776B3EE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2015_PPT_UNC_V7</Template>
  <TotalTime>21742</TotalTime>
  <Words>6539</Words>
  <Application>Microsoft Macintosh PowerPoint</Application>
  <PresentationFormat>Widescreen</PresentationFormat>
  <Paragraphs>893</Paragraphs>
  <Slides>71</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Calibri</vt:lpstr>
      <vt:lpstr>Cambria</vt:lpstr>
      <vt:lpstr>Cambria Math</vt:lpstr>
      <vt:lpstr>Lucida Grande</vt:lpstr>
      <vt:lpstr>Open Sans</vt:lpstr>
      <vt:lpstr>Wingdings</vt:lpstr>
      <vt:lpstr>Wingdings 2</vt:lpstr>
      <vt:lpstr>2015_PPT_UNC_V7.06 (1)</vt:lpstr>
      <vt:lpstr>Optimizing Visualization Performance on Power-Limited Supercomputers</vt:lpstr>
      <vt:lpstr>Dissertation Question</vt:lpstr>
      <vt:lpstr>Outline</vt:lpstr>
      <vt:lpstr>Outline</vt:lpstr>
      <vt:lpstr>What is high performance computing (HPC)?</vt:lpstr>
      <vt:lpstr>Current system power utilization is sub-optimal</vt:lpstr>
      <vt:lpstr>Total system power usage and costs are rising</vt:lpstr>
      <vt:lpstr>In a power-limited environment, performance of visualization routines will be affected</vt:lpstr>
      <vt:lpstr>Visualization in a power-limited environment is an important topic</vt:lpstr>
      <vt:lpstr>Visualization in a power-limited environment is an important topic</vt:lpstr>
      <vt:lpstr>Visualization is important to understanding scientific simulation data</vt:lpstr>
      <vt:lpstr>Visualization in a power-limited environment is an important topic</vt:lpstr>
      <vt:lpstr>Visualization workflow is traditionally post hoc</vt:lpstr>
      <vt:lpstr>Post hoc processing not feasible at exascale</vt:lpstr>
      <vt:lpstr>Transition to in situ visualization to bypass I/O gap</vt:lpstr>
      <vt:lpstr>Visualization in a power-limited environment is an important topic</vt:lpstr>
      <vt:lpstr>There are many visualization algorithms</vt:lpstr>
      <vt:lpstr>In situ load imbalance example: Ares</vt:lpstr>
      <vt:lpstr>Dissertation Plan</vt:lpstr>
      <vt:lpstr>Outline</vt:lpstr>
      <vt:lpstr>Are there power saving opportunities for visualization workloads?</vt:lpstr>
      <vt:lpstr>Are there power saving opportunities for visualization workloads?</vt:lpstr>
      <vt:lpstr>Save energy? Save power?</vt:lpstr>
      <vt:lpstr>Power-Saving Technique: Reduce Clock Frequency</vt:lpstr>
      <vt:lpstr>Shared clock frequency does not work for data intensive applications</vt:lpstr>
      <vt:lpstr>Research Questions &amp; Methodology</vt:lpstr>
      <vt:lpstr>Phase 1 Results: Vary CPU Clock Frequency</vt:lpstr>
      <vt:lpstr>Phase 2 Results: Vary Algorithm Implementation (            )</vt:lpstr>
      <vt:lpstr>Phase 3 Results: Vary Data Set</vt:lpstr>
      <vt:lpstr>Phase 4 Results: Vary Processor Architecture</vt:lpstr>
      <vt:lpstr>Takeaways demonstrate opportunities for saving energy/power by reducing clock frequencies</vt:lpstr>
      <vt:lpstr>Are there power saving opportunities for visualization workloads?</vt:lpstr>
      <vt:lpstr>     : Accelerating VTK for many-core architectures</vt:lpstr>
      <vt:lpstr>Study Factors</vt:lpstr>
      <vt:lpstr>Result from this study:  Most algorithms provide opportunities for power savings</vt:lpstr>
      <vt:lpstr>Comparing power opportunity and power sensitive algorithms  (Consider 1 example from each)</vt:lpstr>
      <vt:lpstr>Power opportunity algorithms are data intensive, while power sensitive algorithms are compute intensive</vt:lpstr>
      <vt:lpstr>Power opportunity algorithms are data intensive, while power sensitive algorithms are compute intensive</vt:lpstr>
      <vt:lpstr>Takeaways inform how visualization algorithms can adapt to imposed power limits</vt:lpstr>
      <vt:lpstr>Outline</vt:lpstr>
      <vt:lpstr>How can we exploit execution behaviors to improve performance of visualization algorithms?</vt:lpstr>
      <vt:lpstr>How can we exploit execution behaviors to improve performance of visualization algorithms?</vt:lpstr>
      <vt:lpstr>Use performance predictions to identify imbalance</vt:lpstr>
      <vt:lpstr>Imbalance in visualization routines poses an opportunity for performance improvements</vt:lpstr>
      <vt:lpstr>Imbalance in visualization routines poses an opportunity for performance improvements</vt:lpstr>
      <vt:lpstr>Imbalance in visualization routines poses an opportunity for performance improvements</vt:lpstr>
      <vt:lpstr>PaViz: Power-Aware Visualization Runtime Framework</vt:lpstr>
      <vt:lpstr>Study Overview</vt:lpstr>
      <vt:lpstr>Study Overview</vt:lpstr>
      <vt:lpstr>Study Overview</vt:lpstr>
      <vt:lpstr>Study Overview</vt:lpstr>
      <vt:lpstr>Methodology</vt:lpstr>
      <vt:lpstr>Phase 1 Results: Vary Job Power Budget</vt:lpstr>
      <vt:lpstr>Phase 2 Changes</vt:lpstr>
      <vt:lpstr>Phase 2 Results: Vary Power Scheduling Strategy</vt:lpstr>
      <vt:lpstr>Phase 3 Changes</vt:lpstr>
      <vt:lpstr>Phase 3 Results: Compare Rendering Configuration at Scale</vt:lpstr>
      <vt:lpstr>Takeaways demonstrate the viability of using prediction to re-allocate power</vt:lpstr>
      <vt:lpstr>How can we exploit execution behaviors to improve performance of visualization algorithms?</vt:lpstr>
      <vt:lpstr>Two approaches for power scheduling</vt:lpstr>
      <vt:lpstr>Results:  Predictive strategy performs better than adaptive strategy</vt:lpstr>
      <vt:lpstr>Results: Increasing concurrency leads to additional performance gains</vt:lpstr>
      <vt:lpstr>Takeaways show better performance using prediction rather than adaptation for scheduling power</vt:lpstr>
      <vt:lpstr>Dissertation Question: “Can Visualization Be Optimized on Power-Limited Supercomputers?”</vt:lpstr>
      <vt:lpstr>Dissertation Question: “Can Visualization Be Optimized on Power-Limited Supercomputers?”</vt:lpstr>
      <vt:lpstr>Future Research Directions</vt:lpstr>
      <vt:lpstr>PowerPoint Presentation</vt:lpstr>
      <vt:lpstr>Standard practice for overprovisioning</vt:lpstr>
      <vt:lpstr>Volume Rendering Performance Model</vt:lpstr>
      <vt:lpstr>Load imbalances pose a performance challenge</vt:lpstr>
      <vt:lpstr>Improving performance with intra-node power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Brink, Stephanie</cp:lastModifiedBy>
  <cp:revision>2820</cp:revision>
  <cp:lastPrinted>2018-03-02T18:21:35Z</cp:lastPrinted>
  <dcterms:created xsi:type="dcterms:W3CDTF">2018-08-02T19:55:10Z</dcterms:created>
  <dcterms:modified xsi:type="dcterms:W3CDTF">2019-03-05T01:27:55Z</dcterms:modified>
</cp:coreProperties>
</file>